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5" r:id="rId1"/>
    <p:sldMasterId id="2147483666" r:id="rId2"/>
  </p:sldMasterIdLst>
  <p:notesMasterIdLst>
    <p:notesMasterId r:id="rId46"/>
  </p:notesMasterIdLst>
  <p:sldIdLst>
    <p:sldId id="256" r:id="rId3"/>
    <p:sldId id="261" r:id="rId4"/>
    <p:sldId id="262" r:id="rId5"/>
    <p:sldId id="263" r:id="rId6"/>
    <p:sldId id="257" r:id="rId7"/>
    <p:sldId id="266" r:id="rId8"/>
    <p:sldId id="303" r:id="rId9"/>
    <p:sldId id="304" r:id="rId10"/>
    <p:sldId id="305" r:id="rId11"/>
    <p:sldId id="306" r:id="rId12"/>
    <p:sldId id="307" r:id="rId13"/>
    <p:sldId id="331" r:id="rId14"/>
    <p:sldId id="308" r:id="rId15"/>
    <p:sldId id="309" r:id="rId16"/>
    <p:sldId id="310" r:id="rId17"/>
    <p:sldId id="267" r:id="rId18"/>
    <p:sldId id="312" r:id="rId19"/>
    <p:sldId id="314" r:id="rId20"/>
    <p:sldId id="332" r:id="rId21"/>
    <p:sldId id="313" r:id="rId22"/>
    <p:sldId id="315" r:id="rId23"/>
    <p:sldId id="333" r:id="rId24"/>
    <p:sldId id="336" r:id="rId25"/>
    <p:sldId id="337" r:id="rId26"/>
    <p:sldId id="318" r:id="rId27"/>
    <p:sldId id="319" r:id="rId28"/>
    <p:sldId id="320" r:id="rId29"/>
    <p:sldId id="268" r:id="rId30"/>
    <p:sldId id="339" r:id="rId31"/>
    <p:sldId id="340" r:id="rId32"/>
    <p:sldId id="341" r:id="rId33"/>
    <p:sldId id="342" r:id="rId34"/>
    <p:sldId id="343" r:id="rId35"/>
    <p:sldId id="344" r:id="rId36"/>
    <p:sldId id="327" r:id="rId37"/>
    <p:sldId id="328" r:id="rId38"/>
    <p:sldId id="329" r:id="rId39"/>
    <p:sldId id="330" r:id="rId40"/>
    <p:sldId id="269" r:id="rId41"/>
    <p:sldId id="302" r:id="rId42"/>
    <p:sldId id="297" r:id="rId43"/>
    <p:sldId id="264" r:id="rId44"/>
    <p:sldId id="288" r:id="rId4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4" d="100"/>
          <a:sy n="144" d="100"/>
        </p:scale>
        <p:origin x="65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ec3eaf3f0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ec3eaf3f0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12c5be609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12c5be609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7201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12c5be6094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12c5be609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2793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12c5be6094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12c5be609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0811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12c5be609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12c5be609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45843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https://machinelearningcoban.com/2017/02/24/mlp/</a:t>
            </a:r>
          </a:p>
          <a:p>
            <a:r>
              <a:rPr lang="en-US" dirty="0" smtClean="0"/>
              <a:t>https://towardsdatascience.com/gradient-descent-explained-9b953fc0d2c</a:t>
            </a:r>
          </a:p>
          <a:p>
            <a:r>
              <a:rPr lang="en-US" dirty="0" smtClean="0"/>
              <a:t>https://medium.com/geekculture/gradient-descent-simplified-631a7ce38cb6</a:t>
            </a:r>
          </a:p>
          <a:p>
            <a:r>
              <a:rPr lang="en-US" dirty="0" smtClean="0"/>
              <a:t>http://neuralnetworksanddeeplearning.com/chap2.html</a:t>
            </a:r>
            <a:endParaRPr lang="en-US" dirty="0"/>
          </a:p>
        </p:txBody>
      </p:sp>
    </p:spTree>
    <p:extLst>
      <p:ext uri="{BB962C8B-B14F-4D97-AF65-F5344CB8AC3E}">
        <p14:creationId xmlns:p14="http://schemas.microsoft.com/office/powerpoint/2010/main" val="24757585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https://machinelearningcoban.com/2017/02/24/mlp/</a:t>
            </a:r>
          </a:p>
          <a:p>
            <a:r>
              <a:rPr lang="en-US" dirty="0" smtClean="0"/>
              <a:t>https://towardsdatascience.com/gradient-descent-explained-9b953fc0d2c</a:t>
            </a:r>
          </a:p>
          <a:p>
            <a:r>
              <a:rPr lang="en-US" dirty="0" smtClean="0"/>
              <a:t>https://medium.com/geekculture/gradient-descent-simplified-631a7ce38cb6</a:t>
            </a:r>
          </a:p>
          <a:p>
            <a:r>
              <a:rPr lang="en-US" dirty="0" smtClean="0"/>
              <a:t>http://neuralnetworksanddeeplearning.com/chap2.html</a:t>
            </a:r>
            <a:endParaRPr lang="en-US" dirty="0"/>
          </a:p>
        </p:txBody>
      </p:sp>
    </p:spTree>
    <p:extLst>
      <p:ext uri="{BB962C8B-B14F-4D97-AF65-F5344CB8AC3E}">
        <p14:creationId xmlns:p14="http://schemas.microsoft.com/office/powerpoint/2010/main" val="3300302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12c5be6094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12c5be609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64379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12c5be6094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12c5be609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11265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12c5be609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12c5be609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55791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12c5be6094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12c5be609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https://scikit-learn.org/stable/modules/cross_validation.html</a:t>
            </a:r>
            <a:endParaRPr dirty="0"/>
          </a:p>
        </p:txBody>
      </p:sp>
    </p:spTree>
    <p:extLst>
      <p:ext uri="{BB962C8B-B14F-4D97-AF65-F5344CB8AC3E}">
        <p14:creationId xmlns:p14="http://schemas.microsoft.com/office/powerpoint/2010/main" val="1733097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16e978e2f1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16e978e2f1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12c5be6094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12c5be609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https://scikit-learn.org/stable/modules/cross_validation.html</a:t>
            </a:r>
            <a:endParaRPr dirty="0"/>
          </a:p>
        </p:txBody>
      </p:sp>
    </p:spTree>
    <p:extLst>
      <p:ext uri="{BB962C8B-B14F-4D97-AF65-F5344CB8AC3E}">
        <p14:creationId xmlns:p14="http://schemas.microsoft.com/office/powerpoint/2010/main" val="1989900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12c5be6094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12c5be609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https://scikit-learn.org/stable/modules/cross_validation.html</a:t>
            </a:r>
            <a:endParaRPr dirty="0"/>
          </a:p>
        </p:txBody>
      </p:sp>
    </p:spTree>
    <p:extLst>
      <p:ext uri="{BB962C8B-B14F-4D97-AF65-F5344CB8AC3E}">
        <p14:creationId xmlns:p14="http://schemas.microsoft.com/office/powerpoint/2010/main" val="12401605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12c5be6094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12c5be609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https://scikit-learn.org/stable/modules/cross_validation.html</a:t>
            </a:r>
            <a:endParaRPr dirty="0"/>
          </a:p>
        </p:txBody>
      </p:sp>
    </p:spTree>
    <p:extLst>
      <p:ext uri="{BB962C8B-B14F-4D97-AF65-F5344CB8AC3E}">
        <p14:creationId xmlns:p14="http://schemas.microsoft.com/office/powerpoint/2010/main" val="6857032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12c5be6094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12c5be609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https://scikit-learn.org/stable/modules/cross_validation.html</a:t>
            </a:r>
            <a:endParaRPr dirty="0"/>
          </a:p>
        </p:txBody>
      </p:sp>
    </p:spTree>
    <p:extLst>
      <p:ext uri="{BB962C8B-B14F-4D97-AF65-F5344CB8AC3E}">
        <p14:creationId xmlns:p14="http://schemas.microsoft.com/office/powerpoint/2010/main" val="29307754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12c5be6094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12c5be609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https://scikit-learn.org/stable/modules/cross_validation.html</a:t>
            </a:r>
            <a:endParaRPr dirty="0"/>
          </a:p>
        </p:txBody>
      </p:sp>
    </p:spTree>
    <p:extLst>
      <p:ext uri="{BB962C8B-B14F-4D97-AF65-F5344CB8AC3E}">
        <p14:creationId xmlns:p14="http://schemas.microsoft.com/office/powerpoint/2010/main" val="4110968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12c5be6094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12c5be609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https://scikit-learn.org/stable/modules/cross_validation.html</a:t>
            </a:r>
            <a:endParaRPr dirty="0"/>
          </a:p>
        </p:txBody>
      </p:sp>
    </p:spTree>
    <p:extLst>
      <p:ext uri="{BB962C8B-B14F-4D97-AF65-F5344CB8AC3E}">
        <p14:creationId xmlns:p14="http://schemas.microsoft.com/office/powerpoint/2010/main" val="13553548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85037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2970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e2ff273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ee2ff273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16e978e2f1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16e978e2f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6e978e2f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6e978e2f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3d3a2f36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d3d3a2f36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https://machinelearningcoban.com/2017/01/27/logisticregression/</a:t>
            </a:r>
          </a:p>
          <a:p>
            <a:r>
              <a:rPr lang="en-US" dirty="0" smtClean="0"/>
              <a:t>De</a:t>
            </a:r>
            <a:r>
              <a:rPr lang="en-US" baseline="0" dirty="0" smtClean="0"/>
              <a:t> </a:t>
            </a:r>
            <a:r>
              <a:rPr lang="en-US" baseline="0" dirty="0" err="1" smtClean="0"/>
              <a:t>chung</a:t>
            </a:r>
            <a:r>
              <a:rPr lang="en-US" baseline="0" dirty="0" smtClean="0"/>
              <a:t> minh </a:t>
            </a:r>
            <a:r>
              <a:rPr lang="en-US" baseline="0" dirty="0" err="1" smtClean="0"/>
              <a:t>cong</a:t>
            </a:r>
            <a:r>
              <a:rPr lang="en-US" baseline="0" dirty="0" smtClean="0"/>
              <a:t> </a:t>
            </a:r>
            <a:r>
              <a:rPr lang="en-US" baseline="0" dirty="0" err="1" smtClean="0"/>
              <a:t>thuc</a:t>
            </a:r>
            <a:r>
              <a:rPr lang="en-US" baseline="0" dirty="0" smtClean="0"/>
              <a:t> hay </a:t>
            </a:r>
            <a:r>
              <a:rPr lang="en-US" baseline="0" dirty="0" err="1" smtClean="0"/>
              <a:t>tham</a:t>
            </a:r>
            <a:r>
              <a:rPr lang="en-US" baseline="0" dirty="0" smtClean="0"/>
              <a:t> </a:t>
            </a:r>
            <a:r>
              <a:rPr lang="en-US" baseline="0" dirty="0" err="1" smtClean="0"/>
              <a:t>khao</a:t>
            </a:r>
            <a:endParaRPr lang="en-US" dirty="0"/>
          </a:p>
        </p:txBody>
      </p:sp>
    </p:spTree>
    <p:extLst>
      <p:ext uri="{BB962C8B-B14F-4D97-AF65-F5344CB8AC3E}">
        <p14:creationId xmlns:p14="http://schemas.microsoft.com/office/powerpoint/2010/main" val="3654133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smtClean="0"/>
              <a:t>Machinelearning</a:t>
            </a:r>
            <a:r>
              <a:rPr lang="en-US" dirty="0" smtClean="0"/>
              <a:t> co ban</a:t>
            </a:r>
          </a:p>
          <a:p>
            <a:r>
              <a:rPr lang="en-US" dirty="0" smtClean="0"/>
              <a:t>https://machinelearningcoban.com/2017/01/27/logisticregression/</a:t>
            </a:r>
          </a:p>
          <a:p>
            <a:endParaRPr lang="en-US" dirty="0"/>
          </a:p>
        </p:txBody>
      </p:sp>
    </p:spTree>
    <p:extLst>
      <p:ext uri="{BB962C8B-B14F-4D97-AF65-F5344CB8AC3E}">
        <p14:creationId xmlns:p14="http://schemas.microsoft.com/office/powerpoint/2010/main" val="2348128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https://machinelearningcoban.com/2017/02/17/softmax/</a:t>
            </a:r>
            <a:endParaRPr lang="en-US" dirty="0"/>
          </a:p>
        </p:txBody>
      </p:sp>
    </p:spTree>
    <p:extLst>
      <p:ext uri="{BB962C8B-B14F-4D97-AF65-F5344CB8AC3E}">
        <p14:creationId xmlns:p14="http://schemas.microsoft.com/office/powerpoint/2010/main" val="1192440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https://machinelearningcoban.com/2017/02/17/softmax/</a:t>
            </a:r>
            <a:endParaRPr lang="en-US" dirty="0"/>
          </a:p>
        </p:txBody>
      </p:sp>
    </p:spTree>
    <p:extLst>
      <p:ext uri="{BB962C8B-B14F-4D97-AF65-F5344CB8AC3E}">
        <p14:creationId xmlns:p14="http://schemas.microsoft.com/office/powerpoint/2010/main" val="18901183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8" name="Google Shape;88;p1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
        <p:cNvGrpSpPr/>
        <p:nvPr/>
      </p:nvGrpSpPr>
      <p:grpSpPr>
        <a:xfrm>
          <a:off x="0" y="0"/>
          <a:ext cx="0" cy="0"/>
          <a:chOff x="0" y="0"/>
          <a:chExt cx="0" cy="0"/>
        </a:xfrm>
      </p:grpSpPr>
      <p:sp>
        <p:nvSpPr>
          <p:cNvPr id="90" name="Google Shape;90;p16"/>
          <p:cNvSpPr/>
          <p:nvPr/>
        </p:nvSpPr>
        <p:spPr>
          <a:xfrm>
            <a:off x="0" y="-125"/>
            <a:ext cx="4572000" cy="51435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2CC"/>
              </a:buClr>
              <a:buSzPts val="3200"/>
              <a:buNone/>
              <a:defRPr sz="3200">
                <a:solidFill>
                  <a:srgbClr val="FFF2CC"/>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2" name="Google Shape;92;p16"/>
          <p:cNvSpPr txBox="1">
            <a:spLocks noGrp="1"/>
          </p:cNvSpPr>
          <p:nvPr>
            <p:ph type="subTitle" idx="1"/>
          </p:nvPr>
        </p:nvSpPr>
        <p:spPr>
          <a:xfrm>
            <a:off x="265500" y="3226800"/>
            <a:ext cx="4045200" cy="811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C9DAF8"/>
              </a:buClr>
              <a:buSzPts val="2100"/>
              <a:buNone/>
              <a:defRPr sz="2100">
                <a:solidFill>
                  <a:srgbClr val="C9DAF8"/>
                </a:solidFill>
              </a:defRPr>
            </a:lvl1pPr>
            <a:lvl2pPr lvl="1" algn="ctr" rtl="0">
              <a:lnSpc>
                <a:spcPct val="100000"/>
              </a:lnSpc>
              <a:spcBef>
                <a:spcPts val="0"/>
              </a:spcBef>
              <a:spcAft>
                <a:spcPts val="0"/>
              </a:spcAft>
              <a:buClr>
                <a:srgbClr val="CFE2F3"/>
              </a:buClr>
              <a:buSzPts val="2100"/>
              <a:buNone/>
              <a:defRPr sz="2100">
                <a:solidFill>
                  <a:srgbClr val="CFE2F3"/>
                </a:solidFill>
              </a:defRPr>
            </a:lvl2pPr>
            <a:lvl3pPr lvl="2" algn="ctr" rtl="0">
              <a:lnSpc>
                <a:spcPct val="100000"/>
              </a:lnSpc>
              <a:spcBef>
                <a:spcPts val="0"/>
              </a:spcBef>
              <a:spcAft>
                <a:spcPts val="0"/>
              </a:spcAft>
              <a:buClr>
                <a:srgbClr val="CFE2F3"/>
              </a:buClr>
              <a:buSzPts val="2100"/>
              <a:buNone/>
              <a:defRPr sz="2100">
                <a:solidFill>
                  <a:srgbClr val="CFE2F3"/>
                </a:solidFill>
              </a:defRPr>
            </a:lvl3pPr>
            <a:lvl4pPr lvl="3" algn="ctr" rtl="0">
              <a:lnSpc>
                <a:spcPct val="100000"/>
              </a:lnSpc>
              <a:spcBef>
                <a:spcPts val="0"/>
              </a:spcBef>
              <a:spcAft>
                <a:spcPts val="0"/>
              </a:spcAft>
              <a:buClr>
                <a:srgbClr val="CFE2F3"/>
              </a:buClr>
              <a:buSzPts val="2100"/>
              <a:buNone/>
              <a:defRPr sz="2100">
                <a:solidFill>
                  <a:srgbClr val="CFE2F3"/>
                </a:solidFill>
              </a:defRPr>
            </a:lvl4pPr>
            <a:lvl5pPr lvl="4" algn="ctr" rtl="0">
              <a:lnSpc>
                <a:spcPct val="100000"/>
              </a:lnSpc>
              <a:spcBef>
                <a:spcPts val="0"/>
              </a:spcBef>
              <a:spcAft>
                <a:spcPts val="0"/>
              </a:spcAft>
              <a:buClr>
                <a:srgbClr val="CFE2F3"/>
              </a:buClr>
              <a:buSzPts val="2100"/>
              <a:buNone/>
              <a:defRPr sz="2100">
                <a:solidFill>
                  <a:srgbClr val="CFE2F3"/>
                </a:solidFill>
              </a:defRPr>
            </a:lvl5pPr>
            <a:lvl6pPr lvl="5" algn="ctr" rtl="0">
              <a:lnSpc>
                <a:spcPct val="100000"/>
              </a:lnSpc>
              <a:spcBef>
                <a:spcPts val="0"/>
              </a:spcBef>
              <a:spcAft>
                <a:spcPts val="0"/>
              </a:spcAft>
              <a:buClr>
                <a:srgbClr val="CFE2F3"/>
              </a:buClr>
              <a:buSzPts val="2100"/>
              <a:buNone/>
              <a:defRPr sz="2100">
                <a:solidFill>
                  <a:srgbClr val="CFE2F3"/>
                </a:solidFill>
              </a:defRPr>
            </a:lvl6pPr>
            <a:lvl7pPr lvl="6" algn="ctr" rtl="0">
              <a:lnSpc>
                <a:spcPct val="100000"/>
              </a:lnSpc>
              <a:spcBef>
                <a:spcPts val="0"/>
              </a:spcBef>
              <a:spcAft>
                <a:spcPts val="0"/>
              </a:spcAft>
              <a:buClr>
                <a:srgbClr val="CFE2F3"/>
              </a:buClr>
              <a:buSzPts val="2100"/>
              <a:buNone/>
              <a:defRPr sz="2100">
                <a:solidFill>
                  <a:srgbClr val="CFE2F3"/>
                </a:solidFill>
              </a:defRPr>
            </a:lvl7pPr>
            <a:lvl8pPr lvl="7" algn="ctr" rtl="0">
              <a:lnSpc>
                <a:spcPct val="100000"/>
              </a:lnSpc>
              <a:spcBef>
                <a:spcPts val="0"/>
              </a:spcBef>
              <a:spcAft>
                <a:spcPts val="0"/>
              </a:spcAft>
              <a:buClr>
                <a:srgbClr val="CFE2F3"/>
              </a:buClr>
              <a:buSzPts val="2100"/>
              <a:buNone/>
              <a:defRPr sz="2100">
                <a:solidFill>
                  <a:srgbClr val="CFE2F3"/>
                </a:solidFill>
              </a:defRPr>
            </a:lvl8pPr>
            <a:lvl9pPr lvl="8" algn="ctr" rtl="0">
              <a:lnSpc>
                <a:spcPct val="100000"/>
              </a:lnSpc>
              <a:spcBef>
                <a:spcPts val="0"/>
              </a:spcBef>
              <a:spcAft>
                <a:spcPts val="0"/>
              </a:spcAft>
              <a:buClr>
                <a:srgbClr val="CFE2F3"/>
              </a:buClr>
              <a:buSzPts val="2100"/>
              <a:buNone/>
              <a:defRPr sz="2100">
                <a:solidFill>
                  <a:srgbClr val="CFE2F3"/>
                </a:solidFill>
              </a:defRPr>
            </a:lvl9pPr>
          </a:lstStyle>
          <a:p>
            <a:endParaRPr/>
          </a:p>
        </p:txBody>
      </p:sp>
      <p:sp>
        <p:nvSpPr>
          <p:cNvPr id="93" name="Google Shape;93;p16"/>
          <p:cNvSpPr txBox="1">
            <a:spLocks noGrp="1"/>
          </p:cNvSpPr>
          <p:nvPr>
            <p:ph type="body" idx="2"/>
          </p:nvPr>
        </p:nvSpPr>
        <p:spPr>
          <a:xfrm>
            <a:off x="4572000" y="724075"/>
            <a:ext cx="4449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b="1"/>
            </a:lvl1pPr>
            <a:lvl2pPr marL="914400" lvl="1" indent="-330200" rtl="0">
              <a:spcBef>
                <a:spcPts val="0"/>
              </a:spcBef>
              <a:spcAft>
                <a:spcPts val="0"/>
              </a:spcAft>
              <a:buSzPts val="16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4" name="Google Shape;94;p1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95" name="Google Shape;95;p16"/>
          <p:cNvPicPr preferRelativeResize="0"/>
          <p:nvPr/>
        </p:nvPicPr>
        <p:blipFill>
          <a:blip r:embed="rId2">
            <a:alphaModFix/>
          </a:blip>
          <a:stretch>
            <a:fillRect/>
          </a:stretch>
        </p:blipFill>
        <p:spPr>
          <a:xfrm>
            <a:off x="1462450" y="724082"/>
            <a:ext cx="1647075" cy="518825"/>
          </a:xfrm>
          <a:prstGeom prst="rect">
            <a:avLst/>
          </a:prstGeom>
          <a:noFill/>
          <a:ln>
            <a:noFill/>
          </a:ln>
        </p:spPr>
      </p:pic>
      <p:sp>
        <p:nvSpPr>
          <p:cNvPr id="96" name="Google Shape;96;p16"/>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7"/>
        <p:cNvGrpSpPr/>
        <p:nvPr/>
      </p:nvGrpSpPr>
      <p:grpSpPr>
        <a:xfrm>
          <a:off x="0" y="0"/>
          <a:ext cx="0" cy="0"/>
          <a:chOff x="0" y="0"/>
          <a:chExt cx="0" cy="0"/>
        </a:xfrm>
      </p:grpSpPr>
      <p:sp>
        <p:nvSpPr>
          <p:cNvPr id="98" name="Google Shape;98;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99" name="Google Shape;99;p1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0"/>
        <p:cNvGrpSpPr/>
        <p:nvPr/>
      </p:nvGrpSpPr>
      <p:grpSpPr>
        <a:xfrm>
          <a:off x="0" y="0"/>
          <a:ext cx="0" cy="0"/>
          <a:chOff x="0" y="0"/>
          <a:chExt cx="0" cy="0"/>
        </a:xfrm>
      </p:grpSpPr>
      <p:sp>
        <p:nvSpPr>
          <p:cNvPr id="101" name="Google Shape;101;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2" name="Google Shape;102;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30200" algn="ctr" rtl="0">
              <a:spcBef>
                <a:spcPts val="0"/>
              </a:spcBef>
              <a:spcAft>
                <a:spcPts val="0"/>
              </a:spcAft>
              <a:buSzPts val="16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03" name="Google Shape;103;p1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4"/>
        <p:cNvGrpSpPr/>
        <p:nvPr/>
      </p:nvGrpSpPr>
      <p:grpSpPr>
        <a:xfrm>
          <a:off x="0" y="0"/>
          <a:ext cx="0" cy="0"/>
          <a:chOff x="0" y="0"/>
          <a:chExt cx="0" cy="0"/>
        </a:xfrm>
      </p:grpSpPr>
      <p:sp>
        <p:nvSpPr>
          <p:cNvPr id="105" name="Google Shape;105;p19"/>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05F9D8B-F268-4FDC-9177-FD3B20249225}" type="datetimeFigureOut">
              <a:rPr lang="en-US" smtClean="0"/>
              <a:t>8/19/2022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BE8BB3-5EBE-4E2C-838F-71C67BA38A13}" type="slidenum">
              <a:rPr lang="en-US" smtClean="0"/>
              <a:t>‹#›</a:t>
            </a:fld>
            <a:endParaRPr lang="en-US"/>
          </a:p>
        </p:txBody>
      </p:sp>
    </p:spTree>
    <p:extLst>
      <p:ext uri="{BB962C8B-B14F-4D97-AF65-F5344CB8AC3E}">
        <p14:creationId xmlns:p14="http://schemas.microsoft.com/office/powerpoint/2010/main" val="1147379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400"/>
              <a:buNone/>
              <a:defRPr sz="3400" b="1"/>
            </a:lvl1pPr>
            <a:lvl2pPr lvl="1" algn="ctr">
              <a:spcBef>
                <a:spcPts val="0"/>
              </a:spcBef>
              <a:spcAft>
                <a:spcPts val="0"/>
              </a:spcAft>
              <a:buSzPts val="3400"/>
              <a:buNone/>
              <a:defRPr sz="3400" b="1"/>
            </a:lvl2pPr>
            <a:lvl3pPr lvl="2" algn="ctr">
              <a:spcBef>
                <a:spcPts val="0"/>
              </a:spcBef>
              <a:spcAft>
                <a:spcPts val="0"/>
              </a:spcAft>
              <a:buSzPts val="3400"/>
              <a:buNone/>
              <a:defRPr sz="3400" b="1"/>
            </a:lvl3pPr>
            <a:lvl4pPr lvl="3" algn="ctr">
              <a:spcBef>
                <a:spcPts val="0"/>
              </a:spcBef>
              <a:spcAft>
                <a:spcPts val="0"/>
              </a:spcAft>
              <a:buSzPts val="3400"/>
              <a:buNone/>
              <a:defRPr sz="3400" b="1"/>
            </a:lvl4pPr>
            <a:lvl5pPr lvl="4" algn="ctr">
              <a:spcBef>
                <a:spcPts val="0"/>
              </a:spcBef>
              <a:spcAft>
                <a:spcPts val="0"/>
              </a:spcAft>
              <a:buSzPts val="3400"/>
              <a:buNone/>
              <a:defRPr sz="3400" b="1"/>
            </a:lvl5pPr>
            <a:lvl6pPr lvl="5" algn="ctr">
              <a:spcBef>
                <a:spcPts val="0"/>
              </a:spcBef>
              <a:spcAft>
                <a:spcPts val="0"/>
              </a:spcAft>
              <a:buSzPts val="3400"/>
              <a:buNone/>
              <a:defRPr sz="3400" b="1"/>
            </a:lvl6pPr>
            <a:lvl7pPr lvl="6" algn="ctr">
              <a:spcBef>
                <a:spcPts val="0"/>
              </a:spcBef>
              <a:spcAft>
                <a:spcPts val="0"/>
              </a:spcAft>
              <a:buSzPts val="3400"/>
              <a:buNone/>
              <a:defRPr sz="3400" b="1"/>
            </a:lvl7pPr>
            <a:lvl8pPr lvl="7" algn="ctr">
              <a:spcBef>
                <a:spcPts val="0"/>
              </a:spcBef>
              <a:spcAft>
                <a:spcPts val="0"/>
              </a:spcAft>
              <a:buSzPts val="3400"/>
              <a:buNone/>
              <a:defRPr sz="3400" b="1"/>
            </a:lvl8pPr>
            <a:lvl9pPr lvl="8" algn="ctr">
              <a:spcBef>
                <a:spcPts val="0"/>
              </a:spcBef>
              <a:spcAft>
                <a:spcPts val="0"/>
              </a:spcAft>
              <a:buSzPts val="3400"/>
              <a:buNone/>
              <a:defRPr sz="3400" b="1"/>
            </a:lvl9pPr>
          </a:lstStyle>
          <a:p>
            <a:endParaRPr/>
          </a:p>
        </p:txBody>
      </p:sp>
      <p:sp>
        <p:nvSpPr>
          <p:cNvPr id="15" name="Google Shape;15;p3"/>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6" name="Google Shape;16;p3"/>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17" name="Google Shape;17;p3"/>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a:solidFill>
                  <a:srgbClr val="980000"/>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1155CC"/>
              </a:buClr>
              <a:buSzPts val="1800"/>
              <a:buChar char="❖"/>
              <a:defRPr sz="1800">
                <a:solidFill>
                  <a:srgbClr val="1155CC"/>
                </a:solidFill>
              </a:defRPr>
            </a:lvl1pPr>
            <a:lvl2pPr marL="914400" lvl="1" indent="-336550">
              <a:spcBef>
                <a:spcPts val="0"/>
              </a:spcBef>
              <a:spcAft>
                <a:spcPts val="0"/>
              </a:spcAft>
              <a:buClr>
                <a:srgbClr val="1155CC"/>
              </a:buClr>
              <a:buSzPts val="1700"/>
              <a:buChar char="●"/>
              <a:defRPr sz="1700">
                <a:solidFill>
                  <a:srgbClr val="1155CC"/>
                </a:solidFill>
              </a:defRPr>
            </a:lvl2pPr>
            <a:lvl3pPr marL="1371600" lvl="2" indent="-336550">
              <a:spcBef>
                <a:spcPts val="0"/>
              </a:spcBef>
              <a:spcAft>
                <a:spcPts val="0"/>
              </a:spcAft>
              <a:buClr>
                <a:srgbClr val="1155CC"/>
              </a:buClr>
              <a:buSzPts val="1700"/>
              <a:buChar char="−"/>
              <a:defRPr sz="1700">
                <a:solidFill>
                  <a:srgbClr val="1155CC"/>
                </a:solidFill>
              </a:defRPr>
            </a:lvl3pPr>
            <a:lvl4pPr marL="1828800" lvl="3" indent="-317500">
              <a:spcBef>
                <a:spcPts val="0"/>
              </a:spcBef>
              <a:spcAft>
                <a:spcPts val="0"/>
              </a:spcAft>
              <a:buClr>
                <a:srgbClr val="1155CC"/>
              </a:buClr>
              <a:buSzPts val="1400"/>
              <a:buChar char="+"/>
              <a:defRPr>
                <a:solidFill>
                  <a:srgbClr val="1155CC"/>
                </a:solidFill>
              </a:defRPr>
            </a:lvl4pPr>
            <a:lvl5pPr marL="2286000" lvl="4" indent="-317500">
              <a:spcBef>
                <a:spcPts val="0"/>
              </a:spcBef>
              <a:spcAft>
                <a:spcPts val="0"/>
              </a:spcAft>
              <a:buClr>
                <a:srgbClr val="1155CC"/>
              </a:buClr>
              <a:buSzPts val="1400"/>
              <a:buChar char="+"/>
              <a:defRPr>
                <a:solidFill>
                  <a:srgbClr val="1155CC"/>
                </a:solidFill>
              </a:defRPr>
            </a:lvl5pPr>
            <a:lvl6pPr marL="2743200" lvl="5" indent="-317500">
              <a:spcBef>
                <a:spcPts val="0"/>
              </a:spcBef>
              <a:spcAft>
                <a:spcPts val="0"/>
              </a:spcAft>
              <a:buClr>
                <a:srgbClr val="1155CC"/>
              </a:buClr>
              <a:buSzPts val="1400"/>
              <a:buChar char="➢"/>
              <a:defRPr>
                <a:solidFill>
                  <a:srgbClr val="1155CC"/>
                </a:solidFill>
              </a:defRPr>
            </a:lvl6pPr>
            <a:lvl7pPr marL="3200400" lvl="6" indent="-317500">
              <a:spcBef>
                <a:spcPts val="0"/>
              </a:spcBef>
              <a:spcAft>
                <a:spcPts val="0"/>
              </a:spcAft>
              <a:buClr>
                <a:srgbClr val="1155CC"/>
              </a:buClr>
              <a:buSzPts val="1400"/>
              <a:buChar char="■"/>
              <a:defRPr>
                <a:solidFill>
                  <a:srgbClr val="1155CC"/>
                </a:solidFill>
              </a:defRPr>
            </a:lvl7pPr>
            <a:lvl8pPr marL="3657600" lvl="7" indent="-317500">
              <a:spcBef>
                <a:spcPts val="0"/>
              </a:spcBef>
              <a:spcAft>
                <a:spcPts val="0"/>
              </a:spcAft>
              <a:buClr>
                <a:srgbClr val="1155CC"/>
              </a:buClr>
              <a:buSzPts val="1400"/>
              <a:buChar char="●"/>
              <a:defRPr>
                <a:solidFill>
                  <a:srgbClr val="1155CC"/>
                </a:solidFill>
              </a:defRPr>
            </a:lvl8pPr>
            <a:lvl9pPr marL="4114800" lvl="8" indent="-317500">
              <a:spcBef>
                <a:spcPts val="0"/>
              </a:spcBef>
              <a:spcAft>
                <a:spcPts val="0"/>
              </a:spcAft>
              <a:buClr>
                <a:srgbClr val="1155CC"/>
              </a:buClr>
              <a:buSzPts val="1400"/>
              <a:buChar char="◆"/>
              <a:defRPr>
                <a:solidFill>
                  <a:srgbClr val="1155CC"/>
                </a:solidFill>
              </a:defRPr>
            </a:lvl9pPr>
          </a:lstStyle>
          <a:p>
            <a:endParaRPr/>
          </a:p>
        </p:txBody>
      </p:sp>
      <p:sp>
        <p:nvSpPr>
          <p:cNvPr id="23" name="Google Shape;23;p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4" name="Google Shape;24;p4"/>
          <p:cNvGrpSpPr/>
          <p:nvPr/>
        </p:nvGrpSpPr>
        <p:grpSpPr>
          <a:xfrm>
            <a:off x="199050" y="62117"/>
            <a:ext cx="8745900" cy="567496"/>
            <a:chOff x="199050" y="62117"/>
            <a:chExt cx="8745900" cy="567496"/>
          </a:xfrm>
        </p:grpSpPr>
        <p:pic>
          <p:nvPicPr>
            <p:cNvPr id="25" name="Google Shape;25;p4"/>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26" name="Google Shape;26;p4"/>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p:nvPr/>
        </p:nvSpPr>
        <p:spPr>
          <a:xfrm>
            <a:off x="31163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a:bodyPr>
          <a:lstStyle>
            <a:lvl1pPr lvl="0">
              <a:spcBef>
                <a:spcPts val="0"/>
              </a:spcBef>
              <a:spcAft>
                <a:spcPts val="0"/>
              </a:spcAft>
              <a:buSzPts val="27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32" name="Google Shape;32;p5"/>
          <p:cNvGrpSpPr/>
          <p:nvPr/>
        </p:nvGrpSpPr>
        <p:grpSpPr>
          <a:xfrm>
            <a:off x="199050" y="62117"/>
            <a:ext cx="8745900" cy="567496"/>
            <a:chOff x="199050" y="62117"/>
            <a:chExt cx="8745900" cy="567496"/>
          </a:xfrm>
        </p:grpSpPr>
        <p:pic>
          <p:nvPicPr>
            <p:cNvPr id="33" name="Google Shape;33;p5"/>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34" name="Google Shape;34;p5"/>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0"/>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400"/>
              <a:buNone/>
              <a:defRPr sz="3400" b="1"/>
            </a:lvl1pPr>
            <a:lvl2pPr lvl="1" algn="ctr" rtl="0">
              <a:spcBef>
                <a:spcPts val="0"/>
              </a:spcBef>
              <a:spcAft>
                <a:spcPts val="0"/>
              </a:spcAft>
              <a:buSzPts val="3400"/>
              <a:buNone/>
              <a:defRPr sz="3400" b="1"/>
            </a:lvl2pPr>
            <a:lvl3pPr lvl="2" algn="ctr" rtl="0">
              <a:spcBef>
                <a:spcPts val="0"/>
              </a:spcBef>
              <a:spcAft>
                <a:spcPts val="0"/>
              </a:spcAft>
              <a:buSzPts val="3400"/>
              <a:buNone/>
              <a:defRPr sz="3400" b="1"/>
            </a:lvl3pPr>
            <a:lvl4pPr lvl="3" algn="ctr" rtl="0">
              <a:spcBef>
                <a:spcPts val="0"/>
              </a:spcBef>
              <a:spcAft>
                <a:spcPts val="0"/>
              </a:spcAft>
              <a:buSzPts val="3400"/>
              <a:buNone/>
              <a:defRPr sz="3400" b="1"/>
            </a:lvl4pPr>
            <a:lvl5pPr lvl="4" algn="ctr" rtl="0">
              <a:spcBef>
                <a:spcPts val="0"/>
              </a:spcBef>
              <a:spcAft>
                <a:spcPts val="0"/>
              </a:spcAft>
              <a:buSzPts val="3400"/>
              <a:buNone/>
              <a:defRPr sz="3400" b="1"/>
            </a:lvl5pPr>
            <a:lvl6pPr lvl="5" algn="ctr" rtl="0">
              <a:spcBef>
                <a:spcPts val="0"/>
              </a:spcBef>
              <a:spcAft>
                <a:spcPts val="0"/>
              </a:spcAft>
              <a:buSzPts val="3400"/>
              <a:buNone/>
              <a:defRPr sz="3400" b="1"/>
            </a:lvl6pPr>
            <a:lvl7pPr lvl="6" algn="ctr" rtl="0">
              <a:spcBef>
                <a:spcPts val="0"/>
              </a:spcBef>
              <a:spcAft>
                <a:spcPts val="0"/>
              </a:spcAft>
              <a:buSzPts val="3400"/>
              <a:buNone/>
              <a:defRPr sz="3400" b="1"/>
            </a:lvl7pPr>
            <a:lvl8pPr lvl="7" algn="ctr" rtl="0">
              <a:spcBef>
                <a:spcPts val="0"/>
              </a:spcBef>
              <a:spcAft>
                <a:spcPts val="0"/>
              </a:spcAft>
              <a:buSzPts val="3400"/>
              <a:buNone/>
              <a:defRPr sz="3400" b="1"/>
            </a:lvl8pPr>
            <a:lvl9pPr lvl="8" algn="ctr" rtl="0">
              <a:spcBef>
                <a:spcPts val="0"/>
              </a:spcBef>
              <a:spcAft>
                <a:spcPts val="0"/>
              </a:spcAft>
              <a:buSzPts val="3400"/>
              <a:buNone/>
              <a:defRPr sz="3400" b="1"/>
            </a:lvl9pPr>
          </a:lstStyle>
          <a:p>
            <a:endParaRPr/>
          </a:p>
        </p:txBody>
      </p:sp>
      <p:sp>
        <p:nvSpPr>
          <p:cNvPr id="60" name="Google Shape;60;p1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1" name="Google Shape;61;p11"/>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62" name="Google Shape;62;p11"/>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a:solidFill>
                  <a:srgbClr val="98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2"/>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rgbClr val="1155CC"/>
              </a:buClr>
              <a:buSzPts val="1800"/>
              <a:buChar char="●"/>
              <a:defRPr>
                <a:solidFill>
                  <a:srgbClr val="1155CC"/>
                </a:solidFill>
              </a:defRPr>
            </a:lvl1pPr>
            <a:lvl2pPr marL="914400" lvl="1" indent="-330200" rtl="0">
              <a:spcBef>
                <a:spcPts val="0"/>
              </a:spcBef>
              <a:spcAft>
                <a:spcPts val="0"/>
              </a:spcAft>
              <a:buClr>
                <a:srgbClr val="1155CC"/>
              </a:buClr>
              <a:buSzPts val="1600"/>
              <a:buChar char="−"/>
              <a:defRPr sz="1600">
                <a:solidFill>
                  <a:srgbClr val="1155CC"/>
                </a:solidFill>
              </a:defRPr>
            </a:lvl2pPr>
            <a:lvl3pPr marL="1371600" lvl="2" indent="-317500" rtl="0">
              <a:spcBef>
                <a:spcPts val="0"/>
              </a:spcBef>
              <a:spcAft>
                <a:spcPts val="0"/>
              </a:spcAft>
              <a:buClr>
                <a:srgbClr val="1155CC"/>
              </a:buClr>
              <a:buSzPts val="1400"/>
              <a:buChar char="+"/>
              <a:defRPr>
                <a:solidFill>
                  <a:srgbClr val="1155CC"/>
                </a:solidFill>
              </a:defRPr>
            </a:lvl3pPr>
            <a:lvl4pPr marL="1828800" lvl="3" indent="-317500" rtl="0">
              <a:spcBef>
                <a:spcPts val="0"/>
              </a:spcBef>
              <a:spcAft>
                <a:spcPts val="0"/>
              </a:spcAft>
              <a:buClr>
                <a:srgbClr val="1155CC"/>
              </a:buClr>
              <a:buSzPts val="1400"/>
              <a:buChar char="+"/>
              <a:defRPr>
                <a:solidFill>
                  <a:srgbClr val="1155CC"/>
                </a:solidFill>
              </a:defRPr>
            </a:lvl4pPr>
            <a:lvl5pPr marL="2286000" lvl="4" indent="-317500" rtl="0">
              <a:spcBef>
                <a:spcPts val="0"/>
              </a:spcBef>
              <a:spcAft>
                <a:spcPts val="0"/>
              </a:spcAft>
              <a:buClr>
                <a:srgbClr val="1155CC"/>
              </a:buClr>
              <a:buSzPts val="1400"/>
              <a:buChar char="+"/>
              <a:defRPr>
                <a:solidFill>
                  <a:srgbClr val="1155CC"/>
                </a:solidFill>
              </a:defRPr>
            </a:lvl5pPr>
            <a:lvl6pPr marL="2743200" lvl="5" indent="-317500" rtl="0">
              <a:spcBef>
                <a:spcPts val="0"/>
              </a:spcBef>
              <a:spcAft>
                <a:spcPts val="0"/>
              </a:spcAft>
              <a:buClr>
                <a:srgbClr val="1155CC"/>
              </a:buClr>
              <a:buSzPts val="1400"/>
              <a:buChar char="■"/>
              <a:defRPr>
                <a:solidFill>
                  <a:srgbClr val="1155CC"/>
                </a:solidFill>
              </a:defRPr>
            </a:lvl6pPr>
            <a:lvl7pPr marL="3200400" lvl="6" indent="-317500" rtl="0">
              <a:spcBef>
                <a:spcPts val="0"/>
              </a:spcBef>
              <a:spcAft>
                <a:spcPts val="0"/>
              </a:spcAft>
              <a:buClr>
                <a:srgbClr val="1155CC"/>
              </a:buClr>
              <a:buSzPts val="1400"/>
              <a:buChar char="●"/>
              <a:defRPr>
                <a:solidFill>
                  <a:srgbClr val="1155CC"/>
                </a:solidFill>
              </a:defRPr>
            </a:lvl7pPr>
            <a:lvl8pPr marL="3657600" lvl="7" indent="-317500" rtl="0">
              <a:spcBef>
                <a:spcPts val="0"/>
              </a:spcBef>
              <a:spcAft>
                <a:spcPts val="0"/>
              </a:spcAft>
              <a:buClr>
                <a:srgbClr val="1155CC"/>
              </a:buClr>
              <a:buSzPts val="1400"/>
              <a:buChar char="○"/>
              <a:defRPr>
                <a:solidFill>
                  <a:srgbClr val="1155CC"/>
                </a:solidFill>
              </a:defRPr>
            </a:lvl8pPr>
            <a:lvl9pPr marL="4114800" lvl="8" indent="-317500" rtl="0">
              <a:spcBef>
                <a:spcPts val="0"/>
              </a:spcBef>
              <a:spcAft>
                <a:spcPts val="0"/>
              </a:spcAft>
              <a:buClr>
                <a:srgbClr val="1155CC"/>
              </a:buClr>
              <a:buSzPts val="1400"/>
              <a:buChar char="■"/>
              <a:defRPr>
                <a:solidFill>
                  <a:srgbClr val="1155CC"/>
                </a:solidFill>
              </a:defRPr>
            </a:lvl9pPr>
          </a:lstStyle>
          <a:p>
            <a:endParaRPr/>
          </a:p>
        </p:txBody>
      </p:sp>
      <p:sp>
        <p:nvSpPr>
          <p:cNvPr id="68" name="Google Shape;68;p1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69" name="Google Shape;69;p12"/>
          <p:cNvGrpSpPr/>
          <p:nvPr/>
        </p:nvGrpSpPr>
        <p:grpSpPr>
          <a:xfrm>
            <a:off x="199050" y="62117"/>
            <a:ext cx="8745900" cy="567496"/>
            <a:chOff x="199050" y="62117"/>
            <a:chExt cx="8745900" cy="567496"/>
          </a:xfrm>
        </p:grpSpPr>
        <p:pic>
          <p:nvPicPr>
            <p:cNvPr id="70" name="Google Shape;70;p12"/>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71" name="Google Shape;71;p12"/>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2"/>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12"/>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4" name="Google Shape;84;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5" name="Google Shape;85;p1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theme" Target="../theme/theme2.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sz="2700" b="1">
                <a:solidFill>
                  <a:srgbClr val="980000"/>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a:lnSpc>
                <a:spcPct val="80000"/>
              </a:lnSpc>
              <a:buSzPts val="852"/>
              <a:buNone/>
              <a:defRPr sz="1000">
                <a:solidFill>
                  <a:schemeClr val="dk2"/>
                </a:solidFill>
              </a:defRPr>
            </a:lvl1pPr>
            <a:lvl2pPr lvl="1" algn="r">
              <a:lnSpc>
                <a:spcPct val="80000"/>
              </a:lnSpc>
              <a:buSzPts val="852"/>
              <a:buNone/>
              <a:defRPr sz="1000">
                <a:solidFill>
                  <a:schemeClr val="dk2"/>
                </a:solidFill>
              </a:defRPr>
            </a:lvl2pPr>
            <a:lvl3pPr lvl="2" algn="r">
              <a:lnSpc>
                <a:spcPct val="80000"/>
              </a:lnSpc>
              <a:buSzPts val="852"/>
              <a:buNone/>
              <a:defRPr sz="1000">
                <a:solidFill>
                  <a:schemeClr val="dk2"/>
                </a:solidFill>
              </a:defRPr>
            </a:lvl3pPr>
            <a:lvl4pPr lvl="3" algn="r">
              <a:lnSpc>
                <a:spcPct val="80000"/>
              </a:lnSpc>
              <a:buSzPts val="852"/>
              <a:buNone/>
              <a:defRPr sz="1000">
                <a:solidFill>
                  <a:schemeClr val="dk2"/>
                </a:solidFill>
              </a:defRPr>
            </a:lvl4pPr>
            <a:lvl5pPr lvl="4" algn="r">
              <a:lnSpc>
                <a:spcPct val="80000"/>
              </a:lnSpc>
              <a:buSzPts val="852"/>
              <a:buNone/>
              <a:defRPr sz="1000">
                <a:solidFill>
                  <a:schemeClr val="dk2"/>
                </a:solidFill>
              </a:defRPr>
            </a:lvl5pPr>
            <a:lvl6pPr lvl="5" algn="r">
              <a:lnSpc>
                <a:spcPct val="80000"/>
              </a:lnSpc>
              <a:buSzPts val="852"/>
              <a:buNone/>
              <a:defRPr sz="1000">
                <a:solidFill>
                  <a:schemeClr val="dk2"/>
                </a:solidFill>
              </a:defRPr>
            </a:lvl6pPr>
            <a:lvl7pPr lvl="6" algn="r">
              <a:lnSpc>
                <a:spcPct val="80000"/>
              </a:lnSpc>
              <a:buSzPts val="852"/>
              <a:buNone/>
              <a:defRPr sz="1000">
                <a:solidFill>
                  <a:schemeClr val="dk2"/>
                </a:solidFill>
              </a:defRPr>
            </a:lvl7pPr>
            <a:lvl8pPr lvl="7" algn="r">
              <a:lnSpc>
                <a:spcPct val="80000"/>
              </a:lnSpc>
              <a:buSzPts val="852"/>
              <a:buNone/>
              <a:defRPr sz="1000">
                <a:solidFill>
                  <a:schemeClr val="dk2"/>
                </a:solidFill>
              </a:defRPr>
            </a:lvl8pPr>
            <a:lvl9pPr lvl="8" algn="r">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8" name="Google Shape;8;p1"/>
          <p:cNvSpPr txBox="1">
            <a:spLocks noGrp="1"/>
          </p:cNvSpPr>
          <p:nvPr>
            <p:ph type="body" idx="1"/>
          </p:nvPr>
        </p:nvSpPr>
        <p:spPr>
          <a:xfrm>
            <a:off x="310896" y="676656"/>
            <a:ext cx="8520600" cy="39678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6550" rtl="0">
              <a:lnSpc>
                <a:spcPct val="115000"/>
              </a:lnSpc>
              <a:spcBef>
                <a:spcPts val="0"/>
              </a:spcBef>
              <a:spcAft>
                <a:spcPts val="0"/>
              </a:spcAft>
              <a:buClr>
                <a:srgbClr val="1155CC"/>
              </a:buClr>
              <a:buSzPts val="1700"/>
              <a:buChar char="●"/>
              <a:defRPr sz="1700">
                <a:solidFill>
                  <a:srgbClr val="1155CC"/>
                </a:solidFill>
              </a:defRPr>
            </a:lvl2pPr>
            <a:lvl3pPr marL="1371600" lvl="2" indent="-336550" rtl="0">
              <a:lnSpc>
                <a:spcPct val="115000"/>
              </a:lnSpc>
              <a:spcBef>
                <a:spcPts val="0"/>
              </a:spcBef>
              <a:spcAft>
                <a:spcPts val="0"/>
              </a:spcAft>
              <a:buClr>
                <a:srgbClr val="1155CC"/>
              </a:buClr>
              <a:buSzPts val="1700"/>
              <a:buChar char="−"/>
              <a:defRPr sz="1700">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sz="2700" b="1">
                <a:solidFill>
                  <a:srgbClr val="980000"/>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9"/>
          <p:cNvSpPr txBox="1">
            <a:spLocks noGrp="1"/>
          </p:cNvSpPr>
          <p:nvPr>
            <p:ph type="body" idx="1"/>
          </p:nvPr>
        </p:nvSpPr>
        <p:spPr>
          <a:xfrm>
            <a:off x="311700" y="675874"/>
            <a:ext cx="8520600" cy="40962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0200" rtl="0">
              <a:lnSpc>
                <a:spcPct val="115000"/>
              </a:lnSpc>
              <a:spcBef>
                <a:spcPts val="0"/>
              </a:spcBef>
              <a:spcAft>
                <a:spcPts val="0"/>
              </a:spcAft>
              <a:buClr>
                <a:srgbClr val="1155CC"/>
              </a:buClr>
              <a:buSzPts val="1600"/>
              <a:buChar char="−"/>
              <a:defRPr sz="1600">
                <a:solidFill>
                  <a:srgbClr val="1155CC"/>
                </a:solidFill>
              </a:defRPr>
            </a:lvl2pPr>
            <a:lvl3pPr marL="1371600" lvl="2" indent="-317500" rtl="0">
              <a:lnSpc>
                <a:spcPct val="115000"/>
              </a:lnSpc>
              <a:spcBef>
                <a:spcPts val="0"/>
              </a:spcBef>
              <a:spcAft>
                <a:spcPts val="0"/>
              </a:spcAft>
              <a:buClr>
                <a:srgbClr val="1155CC"/>
              </a:buClr>
              <a:buSzPts val="1400"/>
              <a:buChar char="+"/>
              <a:defRPr>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
        <p:nvSpPr>
          <p:cNvPr id="53" name="Google Shape;53;p9"/>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rtl="0">
              <a:lnSpc>
                <a:spcPct val="80000"/>
              </a:lnSpc>
              <a:buSzPts val="852"/>
              <a:buNone/>
              <a:defRPr sz="1000">
                <a:solidFill>
                  <a:schemeClr val="dk2"/>
                </a:solidFill>
              </a:defRPr>
            </a:lvl1pPr>
            <a:lvl2pPr lvl="1" algn="r" rtl="0">
              <a:lnSpc>
                <a:spcPct val="80000"/>
              </a:lnSpc>
              <a:buSzPts val="852"/>
              <a:buNone/>
              <a:defRPr sz="1000">
                <a:solidFill>
                  <a:schemeClr val="dk2"/>
                </a:solidFill>
              </a:defRPr>
            </a:lvl2pPr>
            <a:lvl3pPr lvl="2" algn="r" rtl="0">
              <a:lnSpc>
                <a:spcPct val="80000"/>
              </a:lnSpc>
              <a:buSzPts val="852"/>
              <a:buNone/>
              <a:defRPr sz="1000">
                <a:solidFill>
                  <a:schemeClr val="dk2"/>
                </a:solidFill>
              </a:defRPr>
            </a:lvl3pPr>
            <a:lvl4pPr lvl="3" algn="r" rtl="0">
              <a:lnSpc>
                <a:spcPct val="80000"/>
              </a:lnSpc>
              <a:buSzPts val="852"/>
              <a:buNone/>
              <a:defRPr sz="1000">
                <a:solidFill>
                  <a:schemeClr val="dk2"/>
                </a:solidFill>
              </a:defRPr>
            </a:lvl4pPr>
            <a:lvl5pPr lvl="4" algn="r" rtl="0">
              <a:lnSpc>
                <a:spcPct val="80000"/>
              </a:lnSpc>
              <a:buSzPts val="852"/>
              <a:buNone/>
              <a:defRPr sz="1000">
                <a:solidFill>
                  <a:schemeClr val="dk2"/>
                </a:solidFill>
              </a:defRPr>
            </a:lvl5pPr>
            <a:lvl6pPr lvl="5" algn="r" rtl="0">
              <a:lnSpc>
                <a:spcPct val="80000"/>
              </a:lnSpc>
              <a:buSzPts val="852"/>
              <a:buNone/>
              <a:defRPr sz="1000">
                <a:solidFill>
                  <a:schemeClr val="dk2"/>
                </a:solidFill>
              </a:defRPr>
            </a:lvl6pPr>
            <a:lvl7pPr lvl="6" algn="r" rtl="0">
              <a:lnSpc>
                <a:spcPct val="80000"/>
              </a:lnSpc>
              <a:buSzPts val="852"/>
              <a:buNone/>
              <a:defRPr sz="1000">
                <a:solidFill>
                  <a:schemeClr val="dk2"/>
                </a:solidFill>
              </a:defRPr>
            </a:lvl7pPr>
            <a:lvl8pPr lvl="7" algn="r" rtl="0">
              <a:lnSpc>
                <a:spcPct val="80000"/>
              </a:lnSpc>
              <a:buSzPts val="852"/>
              <a:buNone/>
              <a:defRPr sz="1000">
                <a:solidFill>
                  <a:schemeClr val="dk2"/>
                </a:solidFill>
              </a:defRPr>
            </a:lvl8pPr>
            <a:lvl9pPr lvl="8" algn="r" rtl="0">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9" r:id="rId4"/>
    <p:sldLayoutId id="2147483660" r:id="rId5"/>
    <p:sldLayoutId id="2147483661" r:id="rId6"/>
    <p:sldLayoutId id="2147483662" r:id="rId7"/>
    <p:sldLayoutId id="2147483663" r:id="rId8"/>
    <p:sldLayoutId id="2147483664" r:id="rId9"/>
    <p:sldLayoutId id="214748366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facebook.com/dethu.huynh" TargetMode="External"/><Relationship Id="rId5" Type="http://schemas.openxmlformats.org/officeDocument/2006/relationships/hyperlink" Target="mailto:tqkhai0527@gmail.com" TargetMode="External"/><Relationship Id="rId4" Type="http://schemas.openxmlformats.org/officeDocument/2006/relationships/hyperlink" Target="https://www.facebook.com/tqkhai2705/"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hyperlink" Target="https://www.facebook.com/IsaacFA1992" TargetMode="External"/><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www.facebook.com/tinnguyen100591" TargetMode="External"/><Relationship Id="rId4" Type="http://schemas.openxmlformats.org/officeDocument/2006/relationships/hyperlink" Target="https://www.facebook.com/hoangtu.nguyen.980"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openxmlformats.org/officeDocument/2006/relationships/image" Target="../media/image42.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5.xml"/><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hyperlink" Target="https://www.facebook.com/hoangtu.nguyen.980" TargetMode="External"/><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hyperlink" Target="https://www.facebook.com/hamsterviel.kien" TargetMode="External"/><Relationship Id="rId4" Type="http://schemas.openxmlformats.org/officeDocument/2006/relationships/hyperlink" Target="https://www.facebook.com/quangvuong.truong.7334"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
        <p:cNvGrpSpPr/>
        <p:nvPr/>
      </p:nvGrpSpPr>
      <p:grpSpPr>
        <a:xfrm>
          <a:off x="0" y="0"/>
          <a:ext cx="0" cy="0"/>
          <a:chOff x="0" y="0"/>
          <a:chExt cx="0" cy="0"/>
        </a:xfrm>
      </p:grpSpPr>
      <p:pic>
        <p:nvPicPr>
          <p:cNvPr id="110" name="Google Shape;110;p20"/>
          <p:cNvPicPr preferRelativeResize="0"/>
          <p:nvPr/>
        </p:nvPicPr>
        <p:blipFill rotWithShape="1">
          <a:blip r:embed="rId3">
            <a:alphaModFix/>
          </a:blip>
          <a:srcRect r="5855" b="17074"/>
          <a:stretch/>
        </p:blipFill>
        <p:spPr>
          <a:xfrm>
            <a:off x="0" y="0"/>
            <a:ext cx="9144000" cy="4530555"/>
          </a:xfrm>
          <a:prstGeom prst="rect">
            <a:avLst/>
          </a:prstGeom>
          <a:noFill/>
          <a:ln>
            <a:noFill/>
          </a:ln>
        </p:spPr>
      </p:pic>
      <p:grpSp>
        <p:nvGrpSpPr>
          <p:cNvPr id="111" name="Google Shape;111;p20"/>
          <p:cNvGrpSpPr/>
          <p:nvPr/>
        </p:nvGrpSpPr>
        <p:grpSpPr>
          <a:xfrm>
            <a:off x="1645784" y="4550375"/>
            <a:ext cx="5852432" cy="549769"/>
            <a:chOff x="1135700" y="4188972"/>
            <a:chExt cx="6756444" cy="692230"/>
          </a:xfrm>
        </p:grpSpPr>
        <p:pic>
          <p:nvPicPr>
            <p:cNvPr id="112" name="Google Shape;112;p20"/>
            <p:cNvPicPr preferRelativeResize="0"/>
            <p:nvPr/>
          </p:nvPicPr>
          <p:blipFill>
            <a:blip r:embed="rId4">
              <a:alphaModFix/>
            </a:blip>
            <a:stretch>
              <a:fillRect/>
            </a:stretch>
          </p:blipFill>
          <p:spPr>
            <a:xfrm>
              <a:off x="3463645" y="4188972"/>
              <a:ext cx="2269063" cy="692230"/>
            </a:xfrm>
            <a:prstGeom prst="rect">
              <a:avLst/>
            </a:prstGeom>
            <a:noFill/>
            <a:ln>
              <a:noFill/>
            </a:ln>
          </p:spPr>
        </p:pic>
        <p:pic>
          <p:nvPicPr>
            <p:cNvPr id="113" name="Google Shape;113;p20"/>
            <p:cNvPicPr preferRelativeResize="0"/>
            <p:nvPr/>
          </p:nvPicPr>
          <p:blipFill>
            <a:blip r:embed="rId5">
              <a:alphaModFix/>
            </a:blip>
            <a:stretch>
              <a:fillRect/>
            </a:stretch>
          </p:blipFill>
          <p:spPr>
            <a:xfrm>
              <a:off x="1135700" y="4275051"/>
              <a:ext cx="1826825" cy="511525"/>
            </a:xfrm>
            <a:prstGeom prst="rect">
              <a:avLst/>
            </a:prstGeom>
            <a:noFill/>
            <a:ln w="9525" cap="flat" cmpd="sng">
              <a:solidFill>
                <a:schemeClr val="dk2"/>
              </a:solidFill>
              <a:prstDash val="solid"/>
              <a:round/>
              <a:headEnd type="none" w="sm" len="sm"/>
              <a:tailEnd type="none" w="sm" len="sm"/>
            </a:ln>
          </p:spPr>
        </p:pic>
        <p:pic>
          <p:nvPicPr>
            <p:cNvPr id="114" name="Google Shape;114;p20"/>
            <p:cNvPicPr preferRelativeResize="0"/>
            <p:nvPr/>
          </p:nvPicPr>
          <p:blipFill>
            <a:blip r:embed="rId6">
              <a:alphaModFix/>
            </a:blip>
            <a:stretch>
              <a:fillRect/>
            </a:stretch>
          </p:blipFill>
          <p:spPr>
            <a:xfrm>
              <a:off x="6268275" y="4275050"/>
              <a:ext cx="1623869" cy="511525"/>
            </a:xfrm>
            <a:prstGeom prst="rect">
              <a:avLst/>
            </a:prstGeom>
            <a:noFill/>
            <a:ln w="9525" cap="flat" cmpd="sng">
              <a:solidFill>
                <a:schemeClr val="dk2"/>
              </a:solidFill>
              <a:prstDash val="solid"/>
              <a:round/>
              <a:headEnd type="none" w="sm" len="sm"/>
              <a:tailEnd type="none" w="sm" len="sm"/>
            </a:ln>
          </p:spPr>
        </p:pic>
      </p:grpSp>
      <p:sp>
        <p:nvSpPr>
          <p:cNvPr id="115" name="Google Shape;115;p20"/>
          <p:cNvSpPr txBox="1">
            <a:spLocks noGrp="1"/>
          </p:cNvSpPr>
          <p:nvPr>
            <p:ph type="ctrTitle"/>
          </p:nvPr>
        </p:nvSpPr>
        <p:spPr>
          <a:xfrm>
            <a:off x="212525" y="608875"/>
            <a:ext cx="3896700" cy="2052600"/>
          </a:xfrm>
          <a:prstGeom prst="rect">
            <a:avLst/>
          </a:prstGeom>
          <a:solidFill>
            <a:srgbClr val="271C87">
              <a:alpha val="62030"/>
            </a:srgbClr>
          </a:solidFill>
        </p:spPr>
        <p:txBody>
          <a:bodyPr spcFirstLastPara="1" wrap="square" lIns="91425" tIns="91425" rIns="91425" bIns="91425" anchor="ctr" anchorCtr="0">
            <a:normAutofit/>
          </a:bodyPr>
          <a:lstStyle/>
          <a:p>
            <a:pPr marL="0" lvl="0" indent="0" algn="ctr" rtl="0">
              <a:spcBef>
                <a:spcPts val="0"/>
              </a:spcBef>
              <a:spcAft>
                <a:spcPts val="0"/>
              </a:spcAft>
              <a:buClr>
                <a:schemeClr val="dk1"/>
              </a:buClr>
              <a:buSzPts val="1100"/>
              <a:buFont typeface="Arial"/>
              <a:buNone/>
            </a:pPr>
            <a:r>
              <a:rPr lang="vi-VN" sz="2600" b="1" dirty="0" smtClean="0">
                <a:solidFill>
                  <a:schemeClr val="lt1"/>
                </a:solidFill>
              </a:rPr>
              <a:t>Deep Learning</a:t>
            </a:r>
            <a:r>
              <a:rPr lang="en" sz="2700" b="1" dirty="0">
                <a:solidFill>
                  <a:schemeClr val="lt1"/>
                </a:solidFill>
              </a:rPr>
              <a:t/>
            </a:r>
            <a:br>
              <a:rPr lang="en" sz="2700" b="1" dirty="0">
                <a:solidFill>
                  <a:schemeClr val="lt1"/>
                </a:solidFill>
              </a:rPr>
            </a:br>
            <a:r>
              <a:rPr lang="en" sz="3400" b="1" dirty="0">
                <a:solidFill>
                  <a:srgbClr val="FFFF00"/>
                </a:solidFill>
              </a:rPr>
              <a:t>Bài </a:t>
            </a:r>
            <a:r>
              <a:rPr lang="en" sz="3400" dirty="0" smtClean="0">
                <a:solidFill>
                  <a:srgbClr val="FFFF00"/>
                </a:solidFill>
              </a:rPr>
              <a:t>1</a:t>
            </a:r>
            <a:r>
              <a:rPr lang="en" sz="3400" b="1" dirty="0" smtClean="0">
                <a:solidFill>
                  <a:srgbClr val="FFFF00"/>
                </a:solidFill>
              </a:rPr>
              <a:t>: </a:t>
            </a:r>
            <a:r>
              <a:rPr lang="en-US" sz="3400" dirty="0" smtClean="0">
                <a:solidFill>
                  <a:srgbClr val="FFFF00"/>
                </a:solidFill>
              </a:rPr>
              <a:t>Neural Network</a:t>
            </a:r>
            <a:endParaRPr sz="3400" b="1" dirty="0">
              <a:solidFill>
                <a:srgbClr val="FFFF00"/>
              </a:solidFill>
            </a:endParaRPr>
          </a:p>
        </p:txBody>
      </p:sp>
      <p:sp>
        <p:nvSpPr>
          <p:cNvPr id="116" name="Google Shape;116;p20"/>
          <p:cNvSpPr txBox="1">
            <a:spLocks noGrp="1"/>
          </p:cNvSpPr>
          <p:nvPr>
            <p:ph type="subTitle" idx="1"/>
          </p:nvPr>
        </p:nvSpPr>
        <p:spPr>
          <a:xfrm>
            <a:off x="488800" y="3209625"/>
            <a:ext cx="3053700" cy="780300"/>
          </a:xfrm>
          <a:prstGeom prst="rect">
            <a:avLst/>
          </a:prstGeom>
          <a:solidFill>
            <a:srgbClr val="980000">
              <a:alpha val="56150"/>
            </a:srgbClr>
          </a:solidFill>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935"/>
              <a:buNone/>
            </a:pPr>
            <a:r>
              <a:rPr lang="vi-VN" sz="1800" b="1" dirty="0" smtClean="0">
                <a:solidFill>
                  <a:schemeClr val="lt1"/>
                </a:solidFill>
              </a:rPr>
              <a:t>Van-Khoa LE</a:t>
            </a:r>
            <a:r>
              <a:rPr lang="en" sz="1800" b="1" dirty="0" smtClean="0">
                <a:solidFill>
                  <a:schemeClr val="lt1"/>
                </a:solidFill>
              </a:rPr>
              <a:t>, </a:t>
            </a:r>
            <a:r>
              <a:rPr lang="en" sz="1800" b="1" dirty="0">
                <a:solidFill>
                  <a:schemeClr val="lt1"/>
                </a:solidFill>
              </a:rPr>
              <a:t>Ph.D</a:t>
            </a:r>
            <a:endParaRPr sz="1800" b="1" dirty="0">
              <a:solidFill>
                <a:schemeClr val="lt1"/>
              </a:solidFill>
            </a:endParaRPr>
          </a:p>
          <a:p>
            <a:pPr marL="0" lvl="0" indent="0" algn="ctr" rtl="0">
              <a:lnSpc>
                <a:spcPct val="115000"/>
              </a:lnSpc>
              <a:spcBef>
                <a:spcPts val="0"/>
              </a:spcBef>
              <a:spcAft>
                <a:spcPts val="0"/>
              </a:spcAft>
              <a:buSzPts val="935"/>
              <a:buNone/>
            </a:pPr>
            <a:r>
              <a:rPr lang="en" sz="1800" b="1" dirty="0">
                <a:solidFill>
                  <a:schemeClr val="lt1"/>
                </a:solidFill>
              </a:rPr>
              <a:t>CyberLab, </a:t>
            </a:r>
            <a:r>
              <a:rPr lang="en" sz="1800" b="1" dirty="0" smtClean="0">
                <a:solidFill>
                  <a:schemeClr val="lt1"/>
                </a:solidFill>
              </a:rPr>
              <a:t>10/202</a:t>
            </a:r>
            <a:r>
              <a:rPr lang="vi-VN" sz="1800" b="1" dirty="0" smtClean="0">
                <a:solidFill>
                  <a:schemeClr val="lt1"/>
                </a:solidFill>
              </a:rPr>
              <a:t>2</a:t>
            </a:r>
            <a:endParaRPr sz="1800" b="1" dirty="0">
              <a:solidFill>
                <a:schemeClr val="lt1"/>
              </a:solidFill>
            </a:endParaRPr>
          </a:p>
        </p:txBody>
      </p:sp>
      <p:pic>
        <p:nvPicPr>
          <p:cNvPr id="117" name="Google Shape;117;p20"/>
          <p:cNvPicPr preferRelativeResize="0"/>
          <p:nvPr/>
        </p:nvPicPr>
        <p:blipFill>
          <a:blip r:embed="rId7">
            <a:alphaModFix/>
          </a:blip>
          <a:stretch>
            <a:fillRect/>
          </a:stretch>
        </p:blipFill>
        <p:spPr>
          <a:xfrm>
            <a:off x="5884150" y="742688"/>
            <a:ext cx="2638050" cy="1793874"/>
          </a:xfrm>
          <a:prstGeom prst="rect">
            <a:avLst/>
          </a:prstGeom>
          <a:noFill/>
          <a:ln>
            <a:noFill/>
          </a:ln>
        </p:spPr>
      </p:pic>
      <p:sp>
        <p:nvSpPr>
          <p:cNvPr id="118" name="Google Shape;118;p20"/>
          <p:cNvSpPr txBox="1"/>
          <p:nvPr/>
        </p:nvSpPr>
        <p:spPr>
          <a:xfrm>
            <a:off x="8222325" y="4290300"/>
            <a:ext cx="8436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lt1"/>
                </a:solidFill>
              </a:rPr>
              <a:t>(Ảnh: Internet)</a:t>
            </a:r>
            <a:endParaRPr sz="1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Hàm</a:t>
            </a:r>
            <a:r>
              <a:rPr lang="en-US" dirty="0" smtClean="0"/>
              <a:t> </a:t>
            </a:r>
            <a:r>
              <a:rPr lang="en-US" dirty="0" err="1" smtClean="0"/>
              <a:t>mất</a:t>
            </a:r>
            <a:r>
              <a:rPr lang="en-US" dirty="0" smtClean="0"/>
              <a:t> </a:t>
            </a:r>
            <a:r>
              <a:rPr lang="en-US" dirty="0" err="1" smtClean="0"/>
              <a:t>mát</a:t>
            </a:r>
            <a:r>
              <a:rPr lang="en-US" dirty="0" smtClean="0"/>
              <a:t> sigmoid</a:t>
            </a:r>
            <a:endParaRPr lang="en-US" dirty="0"/>
          </a:p>
        </p:txBody>
      </p:sp>
      <mc:AlternateContent xmlns:mc="http://schemas.openxmlformats.org/markup-compatibility/2006" xmlns:a14="http://schemas.microsoft.com/office/drawing/2010/main">
        <mc:Choice Requires="a14">
          <p:sp>
            <p:nvSpPr>
              <p:cNvPr id="8" name="Text Placeholder 2"/>
              <p:cNvSpPr>
                <a:spLocks noGrp="1"/>
              </p:cNvSpPr>
              <p:nvPr>
                <p:ph type="body" idx="1"/>
              </p:nvPr>
            </p:nvSpPr>
            <p:spPr>
              <a:xfrm>
                <a:off x="386078" y="961019"/>
                <a:ext cx="8520600" cy="3967800"/>
              </a:xfrm>
            </p:spPr>
            <p:txBody>
              <a:bodyPr/>
              <a:lstStyle/>
              <a:p>
                <a:r>
                  <a:rPr lang="en-US" dirty="0"/>
                  <a:t>Hàm </a:t>
                </a:r>
                <a:r>
                  <a:rPr lang="en-US" dirty="0" err="1"/>
                  <a:t>mất</a:t>
                </a:r>
                <a:r>
                  <a:rPr lang="en-US" dirty="0"/>
                  <a:t> </a:t>
                </a:r>
                <a:r>
                  <a:rPr lang="en-US" dirty="0" err="1"/>
                  <a:t>mát</a:t>
                </a:r>
                <a:r>
                  <a:rPr lang="en-US" dirty="0"/>
                  <a:t> </a:t>
                </a:r>
                <a:r>
                  <a:rPr lang="en-US" dirty="0" err="1"/>
                  <a:t>của</a:t>
                </a:r>
                <a:r>
                  <a:rPr lang="en-US" dirty="0"/>
                  <a:t> 1 </a:t>
                </a:r>
                <a:r>
                  <a:rPr lang="en-US" dirty="0" err="1"/>
                  <a:t>điểm</a:t>
                </a:r>
                <a:r>
                  <a:rPr lang="en-US" dirty="0"/>
                  <a:t> </a:t>
                </a:r>
                <a:r>
                  <a:rPr lang="en-US" dirty="0" err="1"/>
                  <a:t>dữ</a:t>
                </a:r>
                <a:r>
                  <a:rPr lang="en-US" dirty="0"/>
                  <a:t> </a:t>
                </a:r>
                <a:r>
                  <a:rPr lang="en-US" dirty="0" err="1"/>
                  <a:t>liệu</a:t>
                </a:r>
                <a:r>
                  <a:rPr lang="en-US" dirty="0"/>
                  <a:t>:</a:t>
                </a:r>
              </a:p>
              <a:p>
                <a:endParaRPr lang="en-US" dirty="0"/>
              </a:p>
              <a:p>
                <a:pPr marL="1143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1−</m:t>
                              </m:r>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e>
                          </m:func>
                        </m:e>
                      </m:func>
                      <m:r>
                        <a:rPr lang="en-US" i="1">
                          <a:latin typeface="Cambria Math" panose="02040503050406030204" pitchFamily="18" charset="0"/>
                        </a:rPr>
                        <m:t>)</m:t>
                      </m:r>
                    </m:oMath>
                  </m:oMathPara>
                </a14:m>
                <a:endParaRPr lang="en-US" dirty="0"/>
              </a:p>
              <a:p>
                <a:endParaRPr lang="en-US" dirty="0"/>
              </a:p>
              <a:p>
                <a:r>
                  <a:rPr lang="en-US" dirty="0" err="1"/>
                  <a:t>Với</a:t>
                </a:r>
                <a:endParaRPr lang="en-US" dirty="0"/>
              </a:p>
              <a:p>
                <a:pPr marL="1143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𝑠𝑖𝑔𝑚𝑜𝑖𝑑</m:t>
                      </m:r>
                      <m:d>
                        <m:dPr>
                          <m:ctrlPr>
                            <a:rPr lang="en-US" i="1">
                              <a:latin typeface="Cambria Math" panose="02040503050406030204" pitchFamily="18" charset="0"/>
                            </a:rPr>
                          </m:ctrlPr>
                        </m:dPr>
                        <m:e>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𝑠𝑖𝑔𝑚𝑜𝑖𝑑</m:t>
                      </m:r>
                      <m:r>
                        <a:rPr lang="en-US" i="1">
                          <a:latin typeface="Cambria Math" panose="02040503050406030204" pitchFamily="18" charset="0"/>
                        </a:rPr>
                        <m:t>(</m:t>
                      </m:r>
                      <m:r>
                        <a:rPr lang="en-US" i="1">
                          <a:latin typeface="Cambria Math" panose="02040503050406030204" pitchFamily="18" charset="0"/>
                        </a:rPr>
                        <m:t>𝑤𝑥</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oMath>
                  </m:oMathPara>
                </a14:m>
                <a:endParaRPr lang="en-US" dirty="0"/>
              </a:p>
              <a:p>
                <a:endParaRPr lang="en-US" dirty="0"/>
              </a:p>
              <a:p>
                <a:r>
                  <a:rPr lang="en-US" dirty="0" err="1"/>
                  <a:t>Công</a:t>
                </a:r>
                <a:r>
                  <a:rPr lang="en-US" dirty="0"/>
                  <a:t> </a:t>
                </a:r>
                <a:r>
                  <a:rPr lang="en-US" dirty="0" err="1"/>
                  <a:t>thức</a:t>
                </a:r>
                <a:r>
                  <a:rPr lang="en-US" dirty="0"/>
                  <a:t> </a:t>
                </a:r>
                <a:r>
                  <a:rPr lang="en-US" dirty="0" err="1"/>
                  <a:t>cập</a:t>
                </a:r>
                <a:r>
                  <a:rPr lang="en-US" dirty="0"/>
                  <a:t> </a:t>
                </a:r>
                <a:r>
                  <a:rPr lang="en-US" dirty="0" err="1"/>
                  <a:t>nhật</a:t>
                </a:r>
                <a:r>
                  <a:rPr lang="en-US" dirty="0"/>
                  <a:t> </a:t>
                </a:r>
                <a:r>
                  <a:rPr lang="en-US" dirty="0" err="1"/>
                  <a:t>trọng</a:t>
                </a:r>
                <a:r>
                  <a:rPr lang="en-US" dirty="0"/>
                  <a:t> </a:t>
                </a:r>
                <a:r>
                  <a:rPr lang="en-US" dirty="0" err="1"/>
                  <a:t>số</a:t>
                </a:r>
                <a:r>
                  <a:rPr lang="en-US" dirty="0"/>
                  <a:t> w:</a:t>
                </a:r>
              </a:p>
              <a:p>
                <a:pPr marL="1143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𝜂</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𝑧</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oMath>
                  </m:oMathPara>
                </a14:m>
                <a:endParaRPr lang="en-US" dirty="0"/>
              </a:p>
              <a:p>
                <a:pPr marL="596900" lvl="1" indent="0">
                  <a:buNone/>
                </a:pPr>
                <a:endParaRPr lang="en-US" dirty="0"/>
              </a:p>
            </p:txBody>
          </p:sp>
        </mc:Choice>
        <mc:Fallback xmlns="">
          <p:sp>
            <p:nvSpPr>
              <p:cNvPr id="8" name="Text Placeholder 2"/>
              <p:cNvSpPr>
                <a:spLocks noGrp="1" noRot="1" noChangeAspect="1" noMove="1" noResize="1" noEditPoints="1" noAdjustHandles="1" noChangeArrowheads="1" noChangeShapeType="1" noTextEdit="1"/>
              </p:cNvSpPr>
              <p:nvPr>
                <p:ph type="body" idx="1"/>
              </p:nvPr>
            </p:nvSpPr>
            <p:spPr>
              <a:xfrm>
                <a:off x="386078" y="961019"/>
                <a:ext cx="8520600" cy="3967800"/>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36312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Giải</a:t>
            </a:r>
            <a:r>
              <a:rPr lang="fr-FR" dirty="0" smtClean="0"/>
              <a:t> </a:t>
            </a:r>
            <a:r>
              <a:rPr lang="fr-FR" dirty="0" err="1" smtClean="0"/>
              <a:t>thích</a:t>
            </a:r>
            <a:r>
              <a:rPr lang="fr-FR" dirty="0" smtClean="0"/>
              <a:t> </a:t>
            </a:r>
            <a:r>
              <a:rPr lang="fr-FR" dirty="0" err="1" smtClean="0"/>
              <a:t>hàm</a:t>
            </a:r>
            <a:r>
              <a:rPr lang="fr-FR" dirty="0" smtClean="0"/>
              <a:t> </a:t>
            </a:r>
            <a:r>
              <a:rPr lang="fr-FR" dirty="0" err="1" smtClean="0"/>
              <a:t>mất</a:t>
            </a:r>
            <a:r>
              <a:rPr lang="fr-FR" dirty="0" smtClean="0"/>
              <a:t> </a:t>
            </a:r>
            <a:r>
              <a:rPr lang="fr-FR" dirty="0" err="1" smtClean="0"/>
              <a:t>mát</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p:txBody>
              <a:bodyPr/>
              <a:lstStyle/>
              <a:p>
                <a:pPr marL="11430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1−</m:t>
                              </m:r>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e>
                          </m:func>
                        </m:e>
                      </m:func>
                      <m:r>
                        <a:rPr lang="en-US" i="1">
                          <a:latin typeface="Cambria Math" panose="02040503050406030204" pitchFamily="18" charset="0"/>
                        </a:rPr>
                        <m:t>)</m:t>
                      </m:r>
                    </m:oMath>
                  </m:oMathPara>
                </a14:m>
                <a:endParaRPr lang="en-US" dirty="0"/>
              </a:p>
              <a:p>
                <a:pPr marL="114300" indent="0">
                  <a:buNone/>
                </a:pPr>
                <a:endParaRPr lang="en-US" dirty="0" smtClean="0"/>
              </a:p>
              <a:p>
                <a:pPr marL="114300" indent="0">
                  <a:buNone/>
                </a:pPr>
                <a:r>
                  <a:rPr lang="en-US" dirty="0" err="1" smtClean="0"/>
                  <a:t>Gỉa</a:t>
                </a:r>
                <a:r>
                  <a:rPr lang="en-US" dirty="0" smtClean="0"/>
                  <a:t> </a:t>
                </a:r>
                <a:r>
                  <a:rPr lang="en-US" dirty="0" err="1" smtClean="0"/>
                  <a:t>sử</a:t>
                </a:r>
                <a:r>
                  <a:rPr lang="en-US" dirty="0" smtClean="0"/>
                  <a:t> </a:t>
                </a:r>
                <a:r>
                  <a:rPr lang="en-US" dirty="0" err="1" smtClean="0"/>
                  <a:t>đầu</a:t>
                </a:r>
                <a:r>
                  <a:rPr lang="en-US" dirty="0" smtClean="0"/>
                  <a:t> </a:t>
                </a:r>
                <a:r>
                  <a:rPr lang="en-US" dirty="0" err="1" smtClean="0"/>
                  <a:t>ra</a:t>
                </a:r>
                <a:r>
                  <a:rPr lang="en-US" dirty="0" smtClean="0"/>
                  <a:t> </a:t>
                </a:r>
                <a:r>
                  <a:rPr lang="en-US" dirty="0" err="1" smtClean="0"/>
                  <a:t>đúng</a:t>
                </a:r>
                <a:r>
                  <a:rPr lang="en-US" dirty="0" smtClean="0"/>
                  <a:t> y=1, ta </a:t>
                </a:r>
                <a:r>
                  <a:rPr lang="en-US" dirty="0" err="1" smtClean="0"/>
                  <a:t>có</a:t>
                </a:r>
                <a:endParaRPr lang="en-US" dirty="0" smtClean="0"/>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=−(1∗</m:t>
                      </m:r>
                      <m:r>
                        <m:rPr>
                          <m:sty m:val="p"/>
                        </m:rPr>
                        <a:rPr lang="en-US" b="0" i="0" smtClean="0">
                          <a:latin typeface="Cambria Math" panose="02040503050406030204" pitchFamily="18" charset="0"/>
                        </a:rPr>
                        <m:t>log</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smtClean="0"/>
              </a:p>
              <a:p>
                <a:pPr marL="114300" indent="0">
                  <a:buNone/>
                </a:pPr>
                <a:endParaRPr lang="en-US" dirty="0" smtClean="0"/>
              </a:p>
              <a:p>
                <a:pPr marL="114300" indent="0">
                  <a:buNone/>
                </a:pPr>
                <a:r>
                  <a:rPr lang="en-US" dirty="0" err="1" smtClean="0"/>
                  <a:t>Với</a:t>
                </a:r>
                <a:r>
                  <a:rPr lang="en-US" dirty="0" smtClean="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oMath>
                </a14:m>
                <a:r>
                  <a:rPr lang="en-US" dirty="0" smtClean="0"/>
                  <a:t> </a:t>
                </a:r>
                <a:r>
                  <a:rPr lang="en-US" dirty="0" err="1" smtClean="0"/>
                  <a:t>là</a:t>
                </a:r>
                <a:r>
                  <a:rPr lang="en-US" dirty="0" smtClean="0"/>
                  <a:t> </a:t>
                </a:r>
                <a:r>
                  <a:rPr lang="en-US" dirty="0" err="1" smtClean="0"/>
                  <a:t>đầu</a:t>
                </a:r>
                <a:r>
                  <a:rPr lang="en-US" dirty="0" smtClean="0"/>
                  <a:t> </a:t>
                </a:r>
                <a:r>
                  <a:rPr lang="en-US" dirty="0" err="1" smtClean="0"/>
                  <a:t>ra</a:t>
                </a:r>
                <a:r>
                  <a:rPr lang="en-US" dirty="0" smtClean="0"/>
                  <a:t> </a:t>
                </a:r>
                <a:r>
                  <a:rPr lang="en-US" dirty="0" err="1" smtClean="0"/>
                  <a:t>của</a:t>
                </a:r>
                <a:r>
                  <a:rPr lang="en-US" dirty="0" smtClean="0"/>
                  <a:t> sigmoid </a:t>
                </a:r>
                <a:r>
                  <a:rPr lang="en-US" dirty="0" err="1" smtClean="0"/>
                  <a:t>nên</a:t>
                </a:r>
                <a:r>
                  <a:rPr lang="en-US" dirty="0" smtClean="0"/>
                  <a:t> </a:t>
                </a:r>
                <a:r>
                  <a:rPr lang="en-US" dirty="0" err="1" smtClean="0"/>
                  <a:t>có</a:t>
                </a:r>
                <a:r>
                  <a:rPr lang="en-US" dirty="0" smtClean="0"/>
                  <a:t> </a:t>
                </a:r>
                <a:r>
                  <a:rPr lang="en-US" dirty="0" err="1" smtClean="0"/>
                  <a:t>giá</a:t>
                </a:r>
                <a:r>
                  <a:rPr lang="en-US" dirty="0" smtClean="0"/>
                  <a:t> </a:t>
                </a:r>
                <a:r>
                  <a:rPr lang="en-US" dirty="0" err="1" smtClean="0"/>
                  <a:t>trị</a:t>
                </a:r>
                <a:r>
                  <a:rPr lang="en-US" dirty="0" smtClean="0"/>
                  <a:t> </a:t>
                </a:r>
                <a:r>
                  <a:rPr lang="en-US" dirty="0" err="1" smtClean="0"/>
                  <a:t>xác</a:t>
                </a:r>
                <a:r>
                  <a:rPr lang="en-US" dirty="0" smtClean="0"/>
                  <a:t> </a:t>
                </a:r>
                <a:r>
                  <a:rPr lang="en-US" dirty="0" err="1" smtClean="0"/>
                  <a:t>xuất</a:t>
                </a:r>
                <a:r>
                  <a:rPr lang="en-US" dirty="0" smtClean="0"/>
                  <a:t> </a:t>
                </a:r>
                <a:r>
                  <a:rPr lang="en-US" dirty="0" err="1" smtClean="0"/>
                  <a:t>trong</a:t>
                </a:r>
                <a:r>
                  <a:rPr lang="en-US" dirty="0" smtClean="0"/>
                  <a:t> </a:t>
                </a:r>
                <a:r>
                  <a:rPr lang="en-US" dirty="0" err="1" smtClean="0"/>
                  <a:t>khoảng</a:t>
                </a:r>
                <a:r>
                  <a:rPr lang="en-US" dirty="0" smtClean="0"/>
                  <a:t> </a:t>
                </a:r>
                <a14:m>
                  <m:oMath xmlns:m="http://schemas.openxmlformats.org/officeDocument/2006/math">
                    <m:r>
                      <a:rPr lang="en-US" b="0" i="1" smtClean="0">
                        <a:latin typeface="Cambria Math" panose="02040503050406030204" pitchFamily="18" charset="0"/>
                      </a:rPr>
                      <m:t>[0,1]</m:t>
                    </m:r>
                  </m:oMath>
                </a14:m>
                <a:endParaRPr lang="en-US" dirty="0" smtClean="0"/>
              </a:p>
              <a:p>
                <a:pPr marL="114300" indent="0">
                  <a:buNone/>
                </a:pPr>
                <a:endParaRPr lang="en-US" dirty="0" smtClean="0"/>
              </a:p>
              <a:p>
                <a:pPr>
                  <a:buFont typeface="Wingdings" panose="05000000000000000000" pitchFamily="2" charset="2"/>
                  <a:buChar char="à"/>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oMath>
                </a14:m>
                <a:r>
                  <a:rPr lang="en-US" dirty="0" smtClean="0"/>
                  <a:t> </a:t>
                </a:r>
                <a:r>
                  <a:rPr lang="en-US" dirty="0" err="1" smtClean="0"/>
                  <a:t>tỉ</a:t>
                </a:r>
                <a:r>
                  <a:rPr lang="en-US" dirty="0" smtClean="0"/>
                  <a:t> </a:t>
                </a:r>
                <a:r>
                  <a:rPr lang="en-US" dirty="0" err="1" smtClean="0"/>
                  <a:t>lệ</a:t>
                </a:r>
                <a:r>
                  <a:rPr lang="en-US" dirty="0" smtClean="0"/>
                  <a:t> </a:t>
                </a:r>
                <a:r>
                  <a:rPr lang="en-US" dirty="0" err="1" smtClean="0"/>
                  <a:t>nghịch</a:t>
                </a:r>
                <a:r>
                  <a:rPr lang="en-US" dirty="0" smtClean="0"/>
                  <a:t> </a:t>
                </a:r>
                <a:r>
                  <a:rPr lang="en-US" dirty="0" err="1" smtClean="0"/>
                  <a:t>với</a:t>
                </a:r>
                <a:r>
                  <a:rPr lang="en-US" dirty="0" smtClean="0"/>
                  <a:t> L</a:t>
                </a:r>
              </a:p>
              <a:p>
                <a:pPr>
                  <a:buFont typeface="Wingdings" panose="05000000000000000000" pitchFamily="2" charset="2"/>
                  <a:buChar char="à"/>
                </a:pPr>
                <a:endParaRPr lang="en-US" dirty="0"/>
              </a:p>
              <a:p>
                <a:pPr marL="114300" indent="0">
                  <a:buNone/>
                </a:pPr>
                <a:r>
                  <a:rPr lang="en-US" dirty="0" err="1" smtClean="0"/>
                  <a:t>Tối</a:t>
                </a:r>
                <a:r>
                  <a:rPr lang="en-US" dirty="0" smtClean="0"/>
                  <a:t> </a:t>
                </a:r>
                <a:r>
                  <a:rPr lang="en-US" dirty="0" err="1" smtClean="0"/>
                  <a:t>ưu</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nghĩa</a:t>
                </a:r>
                <a:r>
                  <a:rPr lang="en-US" dirty="0" smtClean="0"/>
                  <a:t> </a:t>
                </a:r>
                <a:r>
                  <a:rPr lang="en-US" dirty="0" err="1" smtClean="0"/>
                  <a:t>là</a:t>
                </a:r>
                <a:r>
                  <a:rPr lang="en-US" dirty="0" smtClean="0"/>
                  <a:t> L </a:t>
                </a:r>
                <a:r>
                  <a:rPr lang="en-US" dirty="0" err="1" smtClean="0"/>
                  <a:t>càng</a:t>
                </a:r>
                <a:r>
                  <a:rPr lang="en-US" dirty="0" smtClean="0"/>
                  <a:t> </a:t>
                </a:r>
                <a:r>
                  <a:rPr lang="en-US" dirty="0" err="1" smtClean="0"/>
                  <a:t>nhỏ</a:t>
                </a:r>
                <a:r>
                  <a:rPr lang="en-US" dirty="0" smtClean="0"/>
                  <a:t>, </a:t>
                </a:r>
                <a:r>
                  <a:rPr lang="en-US" dirty="0" err="1" smtClean="0"/>
                  <a:t>khiến</a:t>
                </a:r>
                <a:r>
                  <a:rPr lang="en-US" dirty="0" smtClean="0"/>
                  <a:t> </a:t>
                </a:r>
                <a:r>
                  <a:rPr lang="en-US" dirty="0" err="1" smtClean="0"/>
                  <a:t>cho</a:t>
                </a:r>
                <a:r>
                  <a:rPr lang="en-US" dirty="0" smtClean="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oMath>
                </a14:m>
                <a:r>
                  <a:rPr lang="en-US" dirty="0" smtClean="0"/>
                  <a:t> </a:t>
                </a:r>
                <a:r>
                  <a:rPr lang="en-US" dirty="0" err="1" smtClean="0"/>
                  <a:t>tiến</a:t>
                </a:r>
                <a:r>
                  <a:rPr lang="en-US" dirty="0" smtClean="0"/>
                  <a:t> </a:t>
                </a:r>
                <a:r>
                  <a:rPr lang="en-US" dirty="0" err="1" smtClean="0"/>
                  <a:t>gần</a:t>
                </a:r>
                <a:r>
                  <a:rPr lang="en-US" dirty="0" smtClean="0"/>
                  <a:t> </a:t>
                </a:r>
                <a:r>
                  <a:rPr lang="en-US" dirty="0" err="1" smtClean="0"/>
                  <a:t>tới</a:t>
                </a:r>
                <a:r>
                  <a:rPr lang="en-US" dirty="0" smtClean="0"/>
                  <a:t> 1 (</a:t>
                </a:r>
                <a:r>
                  <a:rPr lang="en-US" dirty="0" err="1" smtClean="0"/>
                  <a:t>đầu</a:t>
                </a:r>
                <a:r>
                  <a:rPr lang="en-US" dirty="0" smtClean="0"/>
                  <a:t> </a:t>
                </a:r>
                <a:r>
                  <a:rPr lang="en-US" dirty="0" err="1" smtClean="0"/>
                  <a:t>ra</a:t>
                </a:r>
                <a:r>
                  <a:rPr lang="en-US" dirty="0" smtClean="0"/>
                  <a:t> </a:t>
                </a:r>
                <a:r>
                  <a:rPr lang="en-US" dirty="0" err="1" smtClean="0"/>
                  <a:t>đúng</a:t>
                </a:r>
                <a:r>
                  <a:rPr lang="en-US" dirty="0" smtClean="0"/>
                  <a:t> y)</a:t>
                </a: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38093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Trường</a:t>
            </a:r>
            <a:r>
              <a:rPr lang="en-US" dirty="0" smtClean="0"/>
              <a:t> </a:t>
            </a:r>
            <a:r>
              <a:rPr lang="en-US" dirty="0" err="1" smtClean="0"/>
              <a:t>hợp</a:t>
            </a:r>
            <a:r>
              <a:rPr lang="en-US" dirty="0" smtClean="0"/>
              <a:t> </a:t>
            </a:r>
            <a:r>
              <a:rPr lang="en-US" dirty="0" err="1" smtClean="0"/>
              <a:t>nhiều</a:t>
            </a:r>
            <a:r>
              <a:rPr lang="en-US" dirty="0" smtClean="0"/>
              <a:t> </a:t>
            </a:r>
            <a:r>
              <a:rPr lang="en-US" dirty="0" err="1" smtClean="0"/>
              <a:t>lớp</a:t>
            </a:r>
            <a:r>
              <a:rPr lang="en-US" dirty="0" smtClean="0"/>
              <a:t> (class)</a:t>
            </a:r>
            <a:endParaRPr lang="en-US" dirty="0"/>
          </a:p>
        </p:txBody>
      </p:sp>
      <p:sp>
        <p:nvSpPr>
          <p:cNvPr id="3" name="Text Placeholder 2"/>
          <p:cNvSpPr>
            <a:spLocks noGrp="1"/>
          </p:cNvSpPr>
          <p:nvPr>
            <p:ph type="body" idx="1"/>
          </p:nvPr>
        </p:nvSpPr>
        <p:spPr>
          <a:xfrm>
            <a:off x="268365" y="990169"/>
            <a:ext cx="8131356" cy="3018305"/>
          </a:xfrm>
        </p:spPr>
        <p:txBody>
          <a:bodyPr/>
          <a:lstStyle/>
          <a:p>
            <a:pPr marL="114300" indent="0">
              <a:buNone/>
            </a:pPr>
            <a:r>
              <a:rPr lang="en-US" dirty="0" smtClean="0"/>
              <a:t>Không </a:t>
            </a:r>
            <a:r>
              <a:rPr lang="en-US" dirty="0" err="1" smtClean="0"/>
              <a:t>thể</a:t>
            </a:r>
            <a:r>
              <a:rPr lang="en-US" dirty="0" smtClean="0"/>
              <a:t> </a:t>
            </a:r>
            <a:r>
              <a:rPr lang="en-US" dirty="0" err="1" smtClean="0"/>
              <a:t>dùng</a:t>
            </a:r>
            <a:r>
              <a:rPr lang="en-US" dirty="0" smtClean="0"/>
              <a:t> </a:t>
            </a:r>
            <a:r>
              <a:rPr lang="en-US" dirty="0" err="1" smtClean="0"/>
              <a:t>hàm</a:t>
            </a:r>
            <a:r>
              <a:rPr lang="en-US" dirty="0" smtClean="0"/>
              <a:t> sigmoid </a:t>
            </a:r>
            <a:r>
              <a:rPr lang="en-US" dirty="0" smtClean="0">
                <a:sym typeface="Wingdings" panose="05000000000000000000" pitchFamily="2" charset="2"/>
              </a:rPr>
              <a:t> </a:t>
            </a:r>
            <a:r>
              <a:rPr lang="en-US" dirty="0" err="1" smtClean="0">
                <a:sym typeface="Wingdings" panose="05000000000000000000" pitchFamily="2" charset="2"/>
              </a:rPr>
              <a:t>Hàm</a:t>
            </a:r>
            <a:r>
              <a:rPr lang="en-US" dirty="0" smtClean="0">
                <a:sym typeface="Wingdings" panose="05000000000000000000" pitchFamily="2" charset="2"/>
              </a:rPr>
              <a:t> </a:t>
            </a:r>
            <a:r>
              <a:rPr lang="en-US" dirty="0" err="1" smtClean="0">
                <a:solidFill>
                  <a:srgbClr val="FF0000"/>
                </a:solidFill>
                <a:sym typeface="Wingdings" panose="05000000000000000000" pitchFamily="2" charset="2"/>
              </a:rPr>
              <a:t>softmax</a:t>
            </a:r>
            <a:endParaRPr lang="en-US" dirty="0" smtClean="0">
              <a:solidFill>
                <a:srgbClr val="FF0000"/>
              </a:solidFill>
            </a:endParaRPr>
          </a:p>
          <a:p>
            <a:pPr marL="114300" indent="0">
              <a:buNone/>
            </a:pPr>
            <a:endParaRPr lang="en-US" dirty="0"/>
          </a:p>
          <a:p>
            <a:pPr marL="114300" indent="0">
              <a:buNone/>
            </a:pP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cũng</a:t>
            </a:r>
            <a:r>
              <a:rPr lang="en-US" dirty="0" smtClean="0"/>
              <a:t> </a:t>
            </a:r>
            <a:r>
              <a:rPr lang="en-US" dirty="0" err="1" smtClean="0"/>
              <a:t>cần</a:t>
            </a:r>
            <a:r>
              <a:rPr lang="en-US" dirty="0" smtClean="0"/>
              <a:t> </a:t>
            </a:r>
            <a:r>
              <a:rPr lang="en-US" dirty="0" err="1" smtClean="0"/>
              <a:t>thay</a:t>
            </a:r>
            <a:r>
              <a:rPr lang="en-US" dirty="0" smtClean="0"/>
              <a:t> </a:t>
            </a:r>
            <a:r>
              <a:rPr lang="en-US" dirty="0" err="1" smtClean="0"/>
              <a:t>đổi</a:t>
            </a:r>
            <a:r>
              <a:rPr lang="en-US" dirty="0" smtClean="0"/>
              <a:t> </a:t>
            </a:r>
            <a:r>
              <a:rPr lang="en-US" dirty="0" err="1" smtClean="0"/>
              <a:t>vì</a:t>
            </a:r>
            <a:r>
              <a:rPr lang="en-US" dirty="0" smtClean="0"/>
              <a:t> </a:t>
            </a:r>
            <a:r>
              <a:rPr lang="en-US" dirty="0" err="1" smtClean="0"/>
              <a:t>có</a:t>
            </a:r>
            <a:r>
              <a:rPr lang="en-US" dirty="0" smtClean="0"/>
              <a:t> </a:t>
            </a:r>
            <a:r>
              <a:rPr lang="en-US" dirty="0" err="1" smtClean="0"/>
              <a:t>nhiều</a:t>
            </a:r>
            <a:r>
              <a:rPr lang="en-US" dirty="0" smtClean="0"/>
              <a:t> </a:t>
            </a:r>
            <a:r>
              <a:rPr lang="en-US" dirty="0" err="1" smtClean="0"/>
              <a:t>hơn</a:t>
            </a:r>
            <a:r>
              <a:rPr lang="en-US" dirty="0" smtClean="0"/>
              <a:t> 2 </a:t>
            </a:r>
            <a:r>
              <a:rPr lang="en-US" dirty="0" err="1" smtClean="0"/>
              <a:t>lớp</a:t>
            </a:r>
            <a:r>
              <a:rPr lang="en-US" dirty="0" smtClean="0"/>
              <a:t> </a:t>
            </a:r>
            <a:r>
              <a:rPr lang="en-US" dirty="0" smtClean="0">
                <a:sym typeface="Wingdings" panose="05000000000000000000" pitchFamily="2" charset="2"/>
              </a:rPr>
              <a:t> </a:t>
            </a:r>
            <a:r>
              <a:rPr lang="en-US" dirty="0" smtClean="0">
                <a:solidFill>
                  <a:srgbClr val="FF0000"/>
                </a:solidFill>
                <a:sym typeface="Wingdings" panose="05000000000000000000" pitchFamily="2" charset="2"/>
              </a:rPr>
              <a:t>Cross Entropy</a:t>
            </a:r>
            <a:endParaRPr lang="en-US" dirty="0" smtClean="0">
              <a:solidFill>
                <a:srgbClr val="FF0000"/>
              </a:solidFill>
            </a:endParaRPr>
          </a:p>
          <a:p>
            <a:pPr marL="114300" indent="0">
              <a:buNone/>
            </a:pPr>
            <a:endParaRPr lang="en-US" dirty="0"/>
          </a:p>
          <a:p>
            <a:pPr marL="114300" indent="0">
              <a:buNone/>
            </a:pPr>
            <a:r>
              <a:rPr lang="en-US" dirty="0" err="1" smtClean="0"/>
              <a:t>Đầu</a:t>
            </a:r>
            <a:r>
              <a:rPr lang="en-US" dirty="0" smtClean="0"/>
              <a:t> </a:t>
            </a:r>
            <a:r>
              <a:rPr lang="en-US" dirty="0" err="1" smtClean="0"/>
              <a:t>ra</a:t>
            </a:r>
            <a:r>
              <a:rPr lang="en-US" dirty="0" smtClean="0"/>
              <a:t> </a:t>
            </a:r>
            <a:r>
              <a:rPr lang="en-US" dirty="0" err="1" smtClean="0"/>
              <a:t>cũng</a:t>
            </a:r>
            <a:r>
              <a:rPr lang="en-US" dirty="0" smtClean="0"/>
              <a:t> </a:t>
            </a:r>
            <a:r>
              <a:rPr lang="en-US" dirty="0" err="1" smtClean="0"/>
              <a:t>cần</a:t>
            </a:r>
            <a:r>
              <a:rPr lang="en-US" dirty="0" smtClean="0"/>
              <a:t> </a:t>
            </a:r>
            <a:r>
              <a:rPr lang="en-US" dirty="0" err="1" smtClean="0"/>
              <a:t>được</a:t>
            </a:r>
            <a:r>
              <a:rPr lang="en-US" dirty="0" smtClean="0"/>
              <a:t> </a:t>
            </a:r>
            <a:r>
              <a:rPr lang="en-US" dirty="0" err="1" smtClean="0"/>
              <a:t>mã</a:t>
            </a:r>
            <a:r>
              <a:rPr lang="en-US" dirty="0" smtClean="0"/>
              <a:t> </a:t>
            </a:r>
            <a:r>
              <a:rPr lang="en-US" dirty="0" err="1" smtClean="0"/>
              <a:t>hoá</a:t>
            </a:r>
            <a:r>
              <a:rPr lang="en-US" dirty="0" smtClean="0"/>
              <a:t> </a:t>
            </a:r>
            <a:r>
              <a:rPr lang="en-US" dirty="0" err="1" smtClean="0"/>
              <a:t>bằng</a:t>
            </a:r>
            <a:r>
              <a:rPr lang="en-US" dirty="0" smtClean="0"/>
              <a:t> </a:t>
            </a:r>
            <a:r>
              <a:rPr lang="en-US" dirty="0" smtClean="0">
                <a:solidFill>
                  <a:srgbClr val="FF0000"/>
                </a:solidFill>
              </a:rPr>
              <a:t>one hot</a:t>
            </a:r>
          </a:p>
          <a:p>
            <a:endParaRPr lang="en-US" dirty="0" smtClean="0"/>
          </a:p>
        </p:txBody>
      </p:sp>
      <p:sp>
        <p:nvSpPr>
          <p:cNvPr id="6" name="TextBox 5"/>
          <p:cNvSpPr txBox="1"/>
          <p:nvPr/>
        </p:nvSpPr>
        <p:spPr>
          <a:xfrm>
            <a:off x="7513982" y="4957969"/>
            <a:ext cx="1407758" cy="184666"/>
          </a:xfrm>
          <a:prstGeom prst="rect">
            <a:avLst/>
          </a:prstGeom>
          <a:noFill/>
        </p:spPr>
        <p:txBody>
          <a:bodyPr wrap="none" rtlCol="0">
            <a:spAutoFit/>
          </a:bodyPr>
          <a:lstStyle/>
          <a:p>
            <a:r>
              <a:rPr lang="en-US" sz="600" i="1" dirty="0" err="1" smtClean="0"/>
              <a:t>Hình</a:t>
            </a:r>
            <a:r>
              <a:rPr lang="en-US" sz="600" i="1" dirty="0" smtClean="0"/>
              <a:t> </a:t>
            </a:r>
            <a:r>
              <a:rPr lang="en-US" sz="600" i="1" dirty="0" err="1" smtClean="0"/>
              <a:t>từ</a:t>
            </a:r>
            <a:r>
              <a:rPr lang="en-US" sz="600" i="1" dirty="0" smtClean="0"/>
              <a:t> machinelearningcoban.com</a:t>
            </a:r>
            <a:endParaRPr lang="en-US" sz="600" i="1" dirty="0"/>
          </a:p>
        </p:txBody>
      </p:sp>
    </p:spTree>
    <p:extLst>
      <p:ext uri="{BB962C8B-B14F-4D97-AF65-F5344CB8AC3E}">
        <p14:creationId xmlns:p14="http://schemas.microsoft.com/office/powerpoint/2010/main" val="14107967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Hàm</a:t>
            </a:r>
            <a:r>
              <a:rPr lang="en-US" dirty="0" smtClean="0"/>
              <a:t> </a:t>
            </a:r>
            <a:r>
              <a:rPr lang="en-US" dirty="0" err="1" smtClean="0"/>
              <a:t>kích</a:t>
            </a:r>
            <a:r>
              <a:rPr lang="en-US" dirty="0" smtClean="0"/>
              <a:t> </a:t>
            </a:r>
            <a:r>
              <a:rPr lang="en-US" dirty="0" err="1" smtClean="0"/>
              <a:t>hoạt</a:t>
            </a:r>
            <a:r>
              <a:rPr lang="en-US" dirty="0" smtClean="0"/>
              <a:t> </a:t>
            </a:r>
            <a:r>
              <a:rPr lang="en-US" dirty="0" err="1" smtClean="0"/>
              <a:t>softmax</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268365" y="990169"/>
                <a:ext cx="4824630" cy="3018305"/>
              </a:xfrm>
            </p:spPr>
            <p:txBody>
              <a:bodyPr>
                <a:normAutofit fontScale="92500" lnSpcReduction="20000"/>
              </a:bodyPr>
              <a:lstStyle/>
              <a:p>
                <a:pPr marL="114300" indent="0">
                  <a:buNone/>
                </a:pPr>
                <a:r>
                  <a:rPr lang="en-US" dirty="0" smtClean="0"/>
                  <a:t>Hàm </a:t>
                </a:r>
                <a:r>
                  <a:rPr lang="en-US" dirty="0" err="1" smtClean="0"/>
                  <a:t>softmax</a:t>
                </a:r>
                <a:r>
                  <a:rPr lang="en-US" dirty="0" smtClean="0"/>
                  <a:t>:</a:t>
                </a:r>
              </a:p>
              <a:p>
                <a:pPr marL="11430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𝑖</m:t>
                                  </m:r>
                                </m:sub>
                                <m:sup/>
                              </m:sSubSup>
                            </m:sup>
                          </m:sSup>
                        </m:num>
                        <m:den>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𝐶</m:t>
                              </m:r>
                            </m:sup>
                            <m:e>
                              <m:sSup>
                                <m:sSupPr>
                                  <m:ctrlPr>
                                    <a:rPr lang="en-US" i="1">
                                      <a:latin typeface="Cambria Math" panose="02040503050406030204" pitchFamily="18" charset="0"/>
                                    </a:rPr>
                                  </m:ctrlPr>
                                </m:sSupPr>
                                <m:e>
                                  <m:r>
                                    <a:rPr lang="en-US" i="1">
                                      <a:latin typeface="Cambria Math" panose="02040503050406030204" pitchFamily="18" charset="0"/>
                                    </a:rPr>
                                    <m:t>𝑒</m:t>
                                  </m:r>
                                </m:e>
                                <m:sup>
                                  <m:sSubSup>
                                    <m:sSubSupPr>
                                      <m:ctrlPr>
                                        <a:rPr lang="en-US" i="1">
                                          <a:latin typeface="Cambria Math" panose="02040503050406030204" pitchFamily="18" charset="0"/>
                                        </a:rPr>
                                      </m:ctrlPr>
                                    </m:sSubSupPr>
                                    <m:e>
                                      <m:r>
                                        <a:rPr lang="en-US" i="1">
                                          <a:latin typeface="Cambria Math" panose="02040503050406030204" pitchFamily="18" charset="0"/>
                                        </a:rPr>
                                        <m:t>𝑧</m:t>
                                      </m:r>
                                    </m:e>
                                    <m:sub>
                                      <m:r>
                                        <a:rPr lang="en-US" b="0" i="1" smtClean="0">
                                          <a:latin typeface="Cambria Math" panose="02040503050406030204" pitchFamily="18" charset="0"/>
                                        </a:rPr>
                                        <m:t>𝑗</m:t>
                                      </m:r>
                                    </m:sub>
                                    <m:sup/>
                                  </m:sSubSup>
                                </m:sup>
                              </m:sSup>
                            </m:e>
                          </m:nary>
                        </m:den>
                      </m:f>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=1,2,…,</m:t>
                      </m:r>
                      <m:r>
                        <a:rPr lang="en-US" b="0" i="1" smtClean="0">
                          <a:latin typeface="Cambria Math" panose="02040503050406030204" pitchFamily="18" charset="0"/>
                          <a:ea typeface="Cambria Math" panose="02040503050406030204" pitchFamily="18" charset="0"/>
                        </a:rPr>
                        <m:t>𝐶</m:t>
                      </m:r>
                    </m:oMath>
                  </m:oMathPara>
                </a14:m>
                <a:endParaRPr lang="en-US" dirty="0" smtClean="0"/>
              </a:p>
              <a:p>
                <a:pPr marL="114300" indent="0">
                  <a:buNone/>
                </a:pPr>
                <a:endParaRPr lang="en-US" dirty="0" smtClean="0"/>
              </a:p>
              <a:p>
                <a:pPr marL="114300" indent="0">
                  <a:buNone/>
                </a:pPr>
                <a:r>
                  <a:rPr lang="en-US" dirty="0" err="1" smtClean="0"/>
                  <a:t>Với</a:t>
                </a:r>
                <a:r>
                  <a:rPr lang="en-US" dirty="0" smtClean="0"/>
                  <a:t> </a:t>
                </a:r>
                <a14:m>
                  <m:oMath xmlns:m="http://schemas.openxmlformats.org/officeDocument/2006/math">
                    <m:r>
                      <a:rPr lang="en-US" i="1">
                        <a:latin typeface="Cambria Math" panose="02040503050406030204" pitchFamily="18" charset="0"/>
                        <a:ea typeface="Cambria Math" panose="02040503050406030204" pitchFamily="18" charset="0"/>
                      </a:rPr>
                      <m:t>𝐶</m:t>
                    </m:r>
                  </m:oMath>
                </a14:m>
                <a:r>
                  <a:rPr lang="en-US" dirty="0" smtClean="0"/>
                  <a:t> </a:t>
                </a:r>
                <a:r>
                  <a:rPr lang="en-US" dirty="0" err="1" smtClean="0"/>
                  <a:t>là</a:t>
                </a:r>
                <a:r>
                  <a:rPr lang="en-US" dirty="0" smtClean="0"/>
                  <a:t> </a:t>
                </a:r>
                <a:r>
                  <a:rPr lang="en-US" dirty="0" err="1" smtClean="0"/>
                  <a:t>số</a:t>
                </a:r>
                <a:r>
                  <a:rPr lang="en-US" dirty="0" smtClean="0"/>
                  <a:t> </a:t>
                </a:r>
                <a:r>
                  <a:rPr lang="en-US" dirty="0" err="1" smtClean="0"/>
                  <a:t>lớp</a:t>
                </a:r>
                <a:endParaRPr lang="en-US" dirty="0" smtClean="0"/>
              </a:p>
              <a:p>
                <a:pPr marL="114300" indent="0">
                  <a:buNone/>
                </a:pPr>
                <a:endParaRPr lang="en-US" dirty="0" smtClean="0"/>
              </a:p>
              <a:p>
                <a:pPr marL="114300" indent="0">
                  <a:buNone/>
                </a:pPr>
                <a:r>
                  <a:rPr lang="en-US" dirty="0" err="1" smtClean="0"/>
                  <a:t>Hàm</a:t>
                </a:r>
                <a:r>
                  <a:rPr lang="en-US" dirty="0" smtClean="0"/>
                  <a:t> </a:t>
                </a:r>
                <a:r>
                  <a:rPr lang="en-US" dirty="0" err="1" smtClean="0"/>
                  <a:t>softmax</a:t>
                </a:r>
                <a:r>
                  <a:rPr lang="en-US" dirty="0" smtClean="0"/>
                  <a:t> </a:t>
                </a:r>
                <a:r>
                  <a:rPr lang="en-US" dirty="0" err="1" smtClean="0"/>
                  <a:t>thoả</a:t>
                </a:r>
                <a:r>
                  <a:rPr lang="en-US" dirty="0" smtClean="0"/>
                  <a:t> </a:t>
                </a:r>
                <a:r>
                  <a:rPr lang="en-US" dirty="0" err="1" smtClean="0"/>
                  <a:t>mãn</a:t>
                </a:r>
                <a:r>
                  <a:rPr lang="en-US" dirty="0" smtClean="0"/>
                  <a:t> </a:t>
                </a:r>
                <a:r>
                  <a:rPr lang="en-US" dirty="0" err="1" smtClean="0"/>
                  <a:t>các</a:t>
                </a:r>
                <a:r>
                  <a:rPr lang="en-US" dirty="0" smtClean="0"/>
                  <a:t> </a:t>
                </a:r>
                <a:r>
                  <a:rPr lang="en-US" dirty="0" err="1" smtClean="0"/>
                  <a:t>điều</a:t>
                </a:r>
                <a:r>
                  <a:rPr lang="en-US" dirty="0" smtClean="0"/>
                  <a:t> </a:t>
                </a:r>
                <a:r>
                  <a:rPr lang="en-US" dirty="0" err="1" smtClean="0"/>
                  <a:t>kiện</a:t>
                </a:r>
                <a:r>
                  <a:rPr lang="en-US" dirty="0" smtClean="0"/>
                  <a:t>:</a:t>
                </a:r>
              </a:p>
              <a:p>
                <a:r>
                  <a:rPr lang="en-US" dirty="0" err="1" smtClean="0"/>
                  <a:t>Đầu</a:t>
                </a:r>
                <a:r>
                  <a:rPr lang="en-US" dirty="0" smtClean="0"/>
                  <a:t> </a:t>
                </a:r>
                <a:r>
                  <a:rPr lang="en-US" dirty="0" err="1" smtClean="0"/>
                  <a:t>ra</a:t>
                </a:r>
                <a:r>
                  <a:rPr lang="en-US" dirty="0" smtClean="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𝑖</m:t>
                        </m:r>
                      </m:sub>
                    </m:sSub>
                  </m:oMath>
                </a14:m>
                <a:r>
                  <a:rPr lang="en-US" dirty="0" smtClean="0"/>
                  <a:t> </a:t>
                </a:r>
                <a:r>
                  <a:rPr lang="en-US" dirty="0" err="1" smtClean="0"/>
                  <a:t>lớn</a:t>
                </a:r>
                <a:r>
                  <a:rPr lang="en-US" dirty="0" smtClean="0"/>
                  <a:t> </a:t>
                </a:r>
                <a:r>
                  <a:rPr lang="en-US" dirty="0" err="1" smtClean="0"/>
                  <a:t>thì</a:t>
                </a:r>
                <a:r>
                  <a:rPr lang="en-US" dirty="0" smtClean="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oMath>
                </a14:m>
                <a:r>
                  <a:rPr lang="en-US" dirty="0" smtClean="0"/>
                  <a:t> lớn</a:t>
                </a:r>
              </a:p>
              <a:p>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𝐶</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=1</m:t>
                        </m:r>
                      </m:e>
                    </m:nary>
                  </m:oMath>
                </a14:m>
                <a:endParaRPr lang="en-US" dirty="0" smtClean="0"/>
              </a:p>
              <a:p>
                <a:pPr marL="114300" indent="0">
                  <a:buNone/>
                </a:pPr>
                <a:endParaRPr lang="en-US" dirty="0" smtClean="0"/>
              </a:p>
              <a:p>
                <a:pPr marL="114300" indent="0">
                  <a:buNone/>
                </a:pPr>
                <a:endParaRPr lang="en-US" dirty="0" smtClean="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268365" y="990169"/>
                <a:ext cx="4824630" cy="3018305"/>
              </a:xfrm>
              <a:blipFill>
                <a:blip r:embed="rId3"/>
                <a:stretch>
                  <a:fillRect b="-13306"/>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4502" y="1265275"/>
            <a:ext cx="3231794" cy="2362768"/>
          </a:xfrm>
          <a:prstGeom prst="rect">
            <a:avLst/>
          </a:prstGeom>
        </p:spPr>
      </p:pic>
      <p:sp>
        <p:nvSpPr>
          <p:cNvPr id="6" name="TextBox 5"/>
          <p:cNvSpPr txBox="1"/>
          <p:nvPr/>
        </p:nvSpPr>
        <p:spPr>
          <a:xfrm>
            <a:off x="7513982" y="4957969"/>
            <a:ext cx="1407758" cy="184666"/>
          </a:xfrm>
          <a:prstGeom prst="rect">
            <a:avLst/>
          </a:prstGeom>
          <a:noFill/>
        </p:spPr>
        <p:txBody>
          <a:bodyPr wrap="none" rtlCol="0">
            <a:spAutoFit/>
          </a:bodyPr>
          <a:lstStyle/>
          <a:p>
            <a:r>
              <a:rPr lang="en-US" sz="600" i="1" dirty="0" err="1" smtClean="0"/>
              <a:t>Hình</a:t>
            </a:r>
            <a:r>
              <a:rPr lang="en-US" sz="600" i="1" dirty="0" smtClean="0"/>
              <a:t> </a:t>
            </a:r>
            <a:r>
              <a:rPr lang="en-US" sz="600" i="1" dirty="0" err="1" smtClean="0"/>
              <a:t>từ</a:t>
            </a:r>
            <a:r>
              <a:rPr lang="en-US" sz="600" i="1" dirty="0" smtClean="0"/>
              <a:t> machinelearningcoban.com</a:t>
            </a:r>
            <a:endParaRPr lang="en-US" sz="600" i="1" dirty="0"/>
          </a:p>
        </p:txBody>
      </p:sp>
    </p:spTree>
    <p:extLst>
      <p:ext uri="{BB962C8B-B14F-4D97-AF65-F5344CB8AC3E}">
        <p14:creationId xmlns:p14="http://schemas.microsoft.com/office/powerpoint/2010/main" val="22883034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Mã</a:t>
            </a:r>
            <a:r>
              <a:rPr lang="en-US" dirty="0" smtClean="0"/>
              <a:t> </a:t>
            </a:r>
            <a:r>
              <a:rPr lang="en-US" dirty="0" err="1" smtClean="0"/>
              <a:t>hoá</a:t>
            </a:r>
            <a:r>
              <a:rPr lang="en-US" dirty="0" smtClean="0"/>
              <a:t> one hot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4977" y="1696623"/>
            <a:ext cx="3657600" cy="1605395"/>
          </a:xfrm>
          <a:prstGeom prst="rect">
            <a:avLst/>
          </a:prstGeom>
        </p:spPr>
      </p:pic>
      <p:sp>
        <p:nvSpPr>
          <p:cNvPr id="5" name="Text Placeholder 2"/>
          <p:cNvSpPr>
            <a:spLocks noGrp="1"/>
          </p:cNvSpPr>
          <p:nvPr>
            <p:ph type="body" idx="1"/>
          </p:nvPr>
        </p:nvSpPr>
        <p:spPr>
          <a:xfrm>
            <a:off x="268365" y="990169"/>
            <a:ext cx="5994212" cy="3018305"/>
          </a:xfrm>
        </p:spPr>
        <p:txBody>
          <a:bodyPr/>
          <a:lstStyle/>
          <a:p>
            <a:pPr marL="114300" indent="0">
              <a:buNone/>
            </a:pPr>
            <a:r>
              <a:rPr lang="en-US" dirty="0" err="1" smtClean="0"/>
              <a:t>Chuyển</a:t>
            </a:r>
            <a:r>
              <a:rPr lang="en-US" dirty="0" smtClean="0"/>
              <a:t> </a:t>
            </a:r>
            <a:r>
              <a:rPr lang="en-US" dirty="0" err="1" smtClean="0"/>
              <a:t>các</a:t>
            </a:r>
            <a:r>
              <a:rPr lang="en-US" dirty="0" smtClean="0"/>
              <a:t> class </a:t>
            </a:r>
            <a:r>
              <a:rPr lang="en-US" dirty="0" err="1" smtClean="0"/>
              <a:t>thành</a:t>
            </a:r>
            <a:r>
              <a:rPr lang="en-US" dirty="0" smtClean="0"/>
              <a:t> vector </a:t>
            </a:r>
            <a:r>
              <a:rPr lang="en-US" dirty="0" err="1" smtClean="0"/>
              <a:t>chỉ</a:t>
            </a:r>
            <a:r>
              <a:rPr lang="en-US" dirty="0" smtClean="0"/>
              <a:t> </a:t>
            </a:r>
            <a:r>
              <a:rPr lang="en-US" dirty="0" err="1" smtClean="0"/>
              <a:t>gồm</a:t>
            </a:r>
            <a:r>
              <a:rPr lang="en-US" dirty="0" smtClean="0"/>
              <a:t> 0 </a:t>
            </a:r>
            <a:r>
              <a:rPr lang="en-US" dirty="0" err="1" smtClean="0"/>
              <a:t>và</a:t>
            </a:r>
            <a:r>
              <a:rPr lang="en-US" dirty="0" smtClean="0"/>
              <a:t> 1</a:t>
            </a:r>
          </a:p>
          <a:p>
            <a:pPr marL="596900" lvl="1" indent="0">
              <a:buNone/>
            </a:pPr>
            <a:endParaRPr lang="en-US" dirty="0"/>
          </a:p>
        </p:txBody>
      </p:sp>
    </p:spTree>
    <p:extLst>
      <p:ext uri="{BB962C8B-B14F-4D97-AF65-F5344CB8AC3E}">
        <p14:creationId xmlns:p14="http://schemas.microsoft.com/office/powerpoint/2010/main" val="37612409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Hàm</a:t>
            </a:r>
            <a:r>
              <a:rPr lang="fr-FR" dirty="0" smtClean="0"/>
              <a:t> </a:t>
            </a:r>
            <a:r>
              <a:rPr lang="fr-FR" dirty="0" err="1" smtClean="0"/>
              <a:t>mất</a:t>
            </a:r>
            <a:r>
              <a:rPr lang="fr-FR" dirty="0" smtClean="0"/>
              <a:t> </a:t>
            </a:r>
            <a:r>
              <a:rPr lang="fr-FR" dirty="0" err="1" smtClean="0"/>
              <a:t>mát</a:t>
            </a:r>
            <a:r>
              <a:rPr lang="fr-FR" dirty="0" smtClean="0"/>
              <a:t> Cross </a:t>
            </a:r>
            <a:r>
              <a:rPr lang="fr-FR" dirty="0" err="1" smtClean="0"/>
              <a:t>Entropy</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311650" y="1225241"/>
                <a:ext cx="8520600" cy="3251065"/>
              </a:xfrm>
            </p:spPr>
            <p:txBody>
              <a:bodyPr>
                <a:normAutofit fontScale="85000" lnSpcReduction="10000"/>
              </a:bodyPr>
              <a:lstStyle/>
              <a:p>
                <a:r>
                  <a:rPr lang="en-US" dirty="0" smtClean="0"/>
                  <a:t>Hàm cross entropy </a:t>
                </a:r>
                <a:r>
                  <a:rPr lang="en-US" dirty="0" err="1" smtClean="0"/>
                  <a:t>có</a:t>
                </a:r>
                <a:r>
                  <a:rPr lang="en-US" dirty="0" smtClean="0"/>
                  <a:t> </a:t>
                </a:r>
                <a:r>
                  <a:rPr lang="en-US" dirty="0" err="1" smtClean="0"/>
                  <a:t>dạng</a:t>
                </a:r>
                <a:r>
                  <a:rPr lang="en-US" dirty="0" smtClean="0"/>
                  <a:t>:</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𝑊</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𝐶</m:t>
                              </m:r>
                            </m:sup>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𝑗𝑖</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𝑗𝑖</m:t>
                                          </m:r>
                                        </m:sub>
                                      </m:sSub>
                                    </m:e>
                                  </m:d>
                                </m:e>
                              </m:func>
                            </m:e>
                          </m:nary>
                        </m:e>
                      </m:nary>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𝐶</m:t>
                              </m:r>
                            </m:sup>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𝑗𝑖</m:t>
                                  </m:r>
                                </m:sub>
                              </m:sSub>
                              <m:r>
                                <m:rPr>
                                  <m:sty m:val="p"/>
                                </m:rPr>
                                <a:rPr lang="en-US">
                                  <a:latin typeface="Cambria Math" panose="02040503050406030204" pitchFamily="18" charset="0"/>
                                </a:rPr>
                                <m:t>log</m:t>
                              </m:r>
                              <m:r>
                                <a:rPr lang="en-US" i="1">
                                  <a:latin typeface="Cambria Math" panose="02040503050406030204" pitchFamily="18" charset="0"/>
                                </a:rPr>
                                <m:t>⁡(</m:t>
                              </m:r>
                              <m:f>
                                <m:fPr>
                                  <m:ctrlPr>
                                    <a:rPr lang="en-US" i="1" smtClean="0">
                                      <a:latin typeface="Cambria Math" panose="02040503050406030204" pitchFamily="18" charset="0"/>
                                    </a:rPr>
                                  </m:ctrlPr>
                                </m:fPr>
                                <m:num>
                                  <m:r>
                                    <m:rPr>
                                      <m:sty m:val="p"/>
                                    </m:rPr>
                                    <a:rPr lang="en-US" b="0" i="0" smtClean="0">
                                      <a:latin typeface="Cambria Math" panose="02040503050406030204" pitchFamily="18" charset="0"/>
                                    </a:rPr>
                                    <m:t>exp</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𝑗</m:t>
                                      </m:r>
                                    </m:sub>
                                    <m:sup>
                                      <m:r>
                                        <a:rPr lang="en-US" b="0" i="1" smtClean="0">
                                          <a:latin typeface="Cambria Math" panose="02040503050406030204" pitchFamily="18" charset="0"/>
                                        </a:rPr>
                                        <m:t>𝑇</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num>
                                <m:den>
                                  <m:nary>
                                    <m:naryPr>
                                      <m:chr m:val="∑"/>
                                      <m:limLoc m:val="subSup"/>
                                      <m:ctrlPr>
                                        <a:rPr lang="en-US" i="1" smtClean="0">
                                          <a:latin typeface="Cambria Math" panose="02040503050406030204" pitchFamily="18" charset="0"/>
                                        </a:rPr>
                                      </m:ctrlPr>
                                    </m:naryPr>
                                    <m:sub>
                                      <m:r>
                                        <m:rPr>
                                          <m:brk m:alnAt="25"/>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𝐶</m:t>
                                      </m:r>
                                    </m:sup>
                                    <m:e>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b="0" i="1" smtClean="0">
                                              <a:latin typeface="Cambria Math" panose="02040503050406030204" pitchFamily="18" charset="0"/>
                                            </a:rPr>
                                            <m:t>𝑘</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nary>
                                </m:den>
                              </m:f>
                              <m:r>
                                <a:rPr lang="en-US" i="1">
                                  <a:latin typeface="Cambria Math" panose="02040503050406030204" pitchFamily="18" charset="0"/>
                                </a:rPr>
                                <m:t>)</m:t>
                              </m:r>
                            </m:e>
                          </m:nary>
                        </m:e>
                      </m:nary>
                    </m:oMath>
                  </m:oMathPara>
                </a14:m>
                <a:endParaRPr lang="en-US" dirty="0" smtClean="0"/>
              </a:p>
              <a:p>
                <a:pPr marL="114300" indent="0">
                  <a:buNone/>
                </a:pPr>
                <a:endParaRPr lang="en-US" dirty="0" smtClean="0"/>
              </a:p>
              <a:p>
                <a:pPr marL="114300" indent="0">
                  <a:buNone/>
                </a:pPr>
                <a:r>
                  <a:rPr lang="en-US" dirty="0" err="1" smtClean="0"/>
                  <a:t>Với</a:t>
                </a:r>
                <a:r>
                  <a:rPr lang="en-US" dirty="0" smtClean="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𝑗𝑖</m:t>
                        </m:r>
                      </m:sub>
                    </m:sSub>
                  </m:oMath>
                </a14:m>
                <a:r>
                  <a:rPr lang="en-US" dirty="0" smtClean="0"/>
                  <a:t> và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i="1">
                            <a:latin typeface="Cambria Math" panose="02040503050406030204" pitchFamily="18" charset="0"/>
                          </a:rPr>
                          <m:t>𝑗𝑖</m:t>
                        </m:r>
                      </m:sub>
                    </m:sSub>
                  </m:oMath>
                </a14:m>
                <a:r>
                  <a:rPr lang="en-US" dirty="0" smtClean="0"/>
                  <a:t> </a:t>
                </a:r>
                <a:r>
                  <a:rPr lang="en-US" dirty="0" err="1" smtClean="0"/>
                  <a:t>lần</a:t>
                </a:r>
                <a:r>
                  <a:rPr lang="en-US" dirty="0" smtClean="0"/>
                  <a:t> </a:t>
                </a:r>
                <a:r>
                  <a:rPr lang="en-US" dirty="0" err="1" smtClean="0"/>
                  <a:t>lượt</a:t>
                </a:r>
                <a:r>
                  <a:rPr lang="en-US" dirty="0" smtClean="0"/>
                  <a:t> là </a:t>
                </a:r>
                <a:r>
                  <a:rPr lang="en-US" dirty="0" err="1" smtClean="0"/>
                  <a:t>đầu</a:t>
                </a:r>
                <a:r>
                  <a:rPr lang="en-US" dirty="0" smtClean="0"/>
                  <a:t> </a:t>
                </a:r>
                <a:r>
                  <a:rPr lang="en-US" dirty="0" err="1" smtClean="0"/>
                  <a:t>ra</a:t>
                </a:r>
                <a:r>
                  <a:rPr lang="en-US" dirty="0" smtClean="0"/>
                  <a:t> </a:t>
                </a:r>
                <a:r>
                  <a:rPr lang="en-US" dirty="0" err="1" smtClean="0"/>
                  <a:t>được</a:t>
                </a:r>
                <a:r>
                  <a:rPr lang="en-US" dirty="0" smtClean="0"/>
                  <a:t> </a:t>
                </a:r>
                <a:r>
                  <a:rPr lang="en-US" dirty="0" err="1" smtClean="0"/>
                  <a:t>mã</a:t>
                </a:r>
                <a:r>
                  <a:rPr lang="en-US" dirty="0" smtClean="0"/>
                  <a:t> </a:t>
                </a:r>
                <a:r>
                  <a:rPr lang="en-US" dirty="0" err="1" smtClean="0"/>
                  <a:t>hoá</a:t>
                </a:r>
                <a:r>
                  <a:rPr lang="en-US" dirty="0" smtClean="0"/>
                  <a:t> one hot </a:t>
                </a:r>
                <a:r>
                  <a:rPr lang="en-US" dirty="0" err="1" smtClean="0"/>
                  <a:t>và</a:t>
                </a:r>
                <a:r>
                  <a:rPr lang="en-US" dirty="0" smtClean="0"/>
                  <a:t> </a:t>
                </a:r>
                <a:r>
                  <a:rPr lang="en-US" dirty="0" err="1" smtClean="0"/>
                  <a:t>đầu</a:t>
                </a:r>
                <a:r>
                  <a:rPr lang="en-US" dirty="0" smtClean="0"/>
                  <a:t> </a:t>
                </a:r>
                <a:r>
                  <a:rPr lang="en-US" dirty="0" err="1" smtClean="0"/>
                  <a:t>ra</a:t>
                </a:r>
                <a:r>
                  <a:rPr lang="en-US" dirty="0" smtClean="0"/>
                  <a:t> </a:t>
                </a:r>
                <a:r>
                  <a:rPr lang="en-US" dirty="0" err="1" smtClean="0"/>
                  <a:t>tính</a:t>
                </a:r>
                <a:r>
                  <a:rPr lang="en-US" dirty="0" smtClean="0"/>
                  <a:t> </a:t>
                </a:r>
                <a:r>
                  <a:rPr lang="en-US" dirty="0" err="1" smtClean="0"/>
                  <a:t>toán</a:t>
                </a:r>
                <a:r>
                  <a:rPr lang="en-US" dirty="0" smtClean="0"/>
                  <a:t> </a:t>
                </a:r>
                <a:r>
                  <a:rPr lang="en-US" dirty="0" err="1" smtClean="0"/>
                  <a:t>tại</a:t>
                </a:r>
                <a:r>
                  <a:rPr lang="en-US" dirty="0" smtClean="0"/>
                  <a:t> </a:t>
                </a:r>
                <a:r>
                  <a:rPr lang="en-US" dirty="0" err="1" smtClean="0"/>
                  <a:t>mẫu</a:t>
                </a:r>
                <a:r>
                  <a:rPr lang="en-US" dirty="0" smtClean="0"/>
                  <a:t> </a:t>
                </a:r>
                <a:r>
                  <a:rPr lang="en-US" dirty="0" err="1" smtClean="0"/>
                  <a:t>thứ</a:t>
                </a:r>
                <a:r>
                  <a:rPr lang="en-US" dirty="0" smtClean="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𝑖</m:t>
                        </m:r>
                      </m:e>
                      <m:sub/>
                    </m:sSub>
                  </m:oMath>
                </a14:m>
                <a:r>
                  <a:rPr lang="en-US" dirty="0" smtClean="0"/>
                  <a:t> </a:t>
                </a:r>
                <a:r>
                  <a:rPr lang="en-US" dirty="0" err="1" smtClean="0"/>
                  <a:t>của</a:t>
                </a:r>
                <a:r>
                  <a:rPr lang="en-US" dirty="0" smtClean="0"/>
                  <a:t> </a:t>
                </a:r>
                <a:r>
                  <a:rPr lang="en-US" dirty="0" err="1" smtClean="0"/>
                  <a:t>lớp</a:t>
                </a:r>
                <a:r>
                  <a:rPr lang="en-US" dirty="0" smtClean="0"/>
                  <a:t> </a:t>
                </a:r>
                <a:r>
                  <a:rPr lang="en-US" dirty="0" err="1" smtClean="0"/>
                  <a:t>thứ</a:t>
                </a:r>
                <a:r>
                  <a:rPr lang="en-US" dirty="0" smtClean="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𝑗</m:t>
                        </m:r>
                      </m:e>
                      <m:sub/>
                    </m:sSub>
                  </m:oMath>
                </a14:m>
                <a:endParaRPr lang="en-US" dirty="0" smtClean="0"/>
              </a:p>
              <a:p>
                <a:pPr marL="114300" indent="0">
                  <a:buNone/>
                </a:pPr>
                <a:endParaRPr lang="en-US" dirty="0"/>
              </a:p>
              <a:p>
                <a:r>
                  <a:rPr lang="en-US" dirty="0" err="1" smtClean="0"/>
                  <a:t>Công</a:t>
                </a:r>
                <a:r>
                  <a:rPr lang="en-US" dirty="0" smtClean="0"/>
                  <a:t> </a:t>
                </a:r>
                <a:r>
                  <a:rPr lang="en-US" dirty="0" err="1" smtClean="0"/>
                  <a:t>thức</a:t>
                </a:r>
                <a:r>
                  <a:rPr lang="en-US" dirty="0" smtClean="0"/>
                  <a:t> </a:t>
                </a:r>
                <a:r>
                  <a:rPr lang="en-US" dirty="0" err="1" smtClean="0"/>
                  <a:t>cập</a:t>
                </a:r>
                <a:r>
                  <a:rPr lang="en-US" dirty="0" smtClean="0"/>
                  <a:t> </a:t>
                </a:r>
                <a:r>
                  <a:rPr lang="en-US" dirty="0" err="1" smtClean="0"/>
                  <a:t>nhật</a:t>
                </a:r>
                <a:r>
                  <a:rPr lang="en-US" dirty="0" smtClean="0"/>
                  <a:t> </a:t>
                </a:r>
                <a:r>
                  <a:rPr lang="en-US" dirty="0" err="1" smtClean="0"/>
                  <a:t>trọng</a:t>
                </a:r>
                <a:r>
                  <a:rPr lang="en-US" dirty="0" smtClean="0"/>
                  <a:t> </a:t>
                </a:r>
                <a:r>
                  <a:rPr lang="en-US" dirty="0" err="1" smtClean="0"/>
                  <a:t>số</a:t>
                </a:r>
                <a:r>
                  <a:rPr lang="en-US" dirty="0" smtClean="0"/>
                  <a:t>:</a:t>
                </a:r>
                <a:endParaRPr lang="en-US" dirty="0"/>
              </a:p>
              <a:p>
                <a:pPr marL="1143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𝜂</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𝑧</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oMath>
                  </m:oMathPara>
                </a14:m>
                <a:endParaRPr lang="en-US" dirty="0" smtClean="0"/>
              </a:p>
              <a:p>
                <a:endParaRPr lang="en-US" dirty="0" smtClean="0"/>
              </a:p>
              <a:p>
                <a:r>
                  <a:rPr lang="en-US" dirty="0" smtClean="0"/>
                  <a:t>Logistic </a:t>
                </a:r>
                <a:r>
                  <a:rPr lang="en-US" dirty="0"/>
                  <a:t>regression </a:t>
                </a:r>
                <a:r>
                  <a:rPr lang="en-US" dirty="0" err="1"/>
                  <a:t>là</a:t>
                </a:r>
                <a:r>
                  <a:rPr lang="en-US" dirty="0"/>
                  <a:t> </a:t>
                </a:r>
                <a:r>
                  <a:rPr lang="en-US" dirty="0" err="1"/>
                  <a:t>trường</a:t>
                </a:r>
                <a:r>
                  <a:rPr lang="en-US" dirty="0"/>
                  <a:t> </a:t>
                </a:r>
                <a:r>
                  <a:rPr lang="en-US" dirty="0" err="1"/>
                  <a:t>hợp</a:t>
                </a:r>
                <a:r>
                  <a:rPr lang="en-US" dirty="0"/>
                  <a:t> </a:t>
                </a:r>
                <a:r>
                  <a:rPr lang="en-US" dirty="0" err="1"/>
                  <a:t>đặc</a:t>
                </a:r>
                <a:r>
                  <a:rPr lang="en-US" dirty="0"/>
                  <a:t> </a:t>
                </a:r>
                <a:r>
                  <a:rPr lang="en-US" dirty="0" err="1"/>
                  <a:t>biệt</a:t>
                </a:r>
                <a:r>
                  <a:rPr lang="en-US" dirty="0"/>
                  <a:t> </a:t>
                </a:r>
                <a:r>
                  <a:rPr lang="en-US" dirty="0" err="1"/>
                  <a:t>của</a:t>
                </a:r>
                <a:r>
                  <a:rPr lang="en-US" dirty="0"/>
                  <a:t> </a:t>
                </a:r>
                <a:r>
                  <a:rPr lang="en-US" dirty="0" err="1"/>
                  <a:t>softmax</a:t>
                </a:r>
                <a:r>
                  <a:rPr lang="en-US" dirty="0"/>
                  <a:t> regression </a:t>
                </a:r>
                <a:r>
                  <a:rPr lang="en-US" dirty="0" err="1"/>
                  <a:t>khi</a:t>
                </a:r>
                <a:r>
                  <a:rPr lang="en-US" dirty="0"/>
                  <a:t> </a:t>
                </a:r>
                <a:r>
                  <a:rPr lang="en-US" dirty="0" err="1"/>
                  <a:t>số</a:t>
                </a:r>
                <a:r>
                  <a:rPr lang="en-US" dirty="0"/>
                  <a:t> class </a:t>
                </a:r>
                <a:r>
                  <a:rPr lang="en-US" dirty="0" err="1"/>
                  <a:t>là</a:t>
                </a:r>
                <a:r>
                  <a:rPr lang="en-US" dirty="0"/>
                  <a:t> 2</a:t>
                </a:r>
              </a:p>
              <a:p>
                <a:pPr marL="114300" indent="0">
                  <a:buNone/>
                </a:pPr>
                <a:endParaRPr lang="en-US" dirty="0" smtClean="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311650" y="1225241"/>
                <a:ext cx="8520600" cy="3251065"/>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638024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2: </a:t>
            </a:r>
            <a:r>
              <a:rPr lang="en-US" dirty="0" smtClean="0"/>
              <a:t>Neural Network</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1023863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3"/>
          <p:cNvSpPr txBox="1">
            <a:spLocks noGrp="1"/>
          </p:cNvSpPr>
          <p:nvPr>
            <p:ph type="title"/>
          </p:nvPr>
        </p:nvSpPr>
        <p:spPr>
          <a:xfrm>
            <a:off x="311700" y="114223"/>
            <a:ext cx="8520600" cy="572700"/>
          </a:xfrm>
          <a:prstGeom prst="rect">
            <a:avLst/>
          </a:prstGeom>
        </p:spPr>
        <p:txBody>
          <a:bodyPr spcFirstLastPara="1" wrap="square" lIns="91425" tIns="91425" rIns="91425" bIns="91425" anchor="t" anchorCtr="0">
            <a:normAutofit fontScale="90000"/>
          </a:bodyPr>
          <a:lstStyle/>
          <a:p>
            <a:pPr lvl="0"/>
            <a:r>
              <a:rPr lang="en-GB" dirty="0" err="1" smtClean="0"/>
              <a:t>Mạng</a:t>
            </a:r>
            <a:r>
              <a:rPr lang="en-GB" dirty="0" smtClean="0"/>
              <a:t> neuron </a:t>
            </a:r>
            <a:r>
              <a:rPr lang="en-GB" dirty="0" err="1" smtClean="0"/>
              <a:t>nhiều</a:t>
            </a:r>
            <a:r>
              <a:rPr lang="en-GB" dirty="0" smtClean="0"/>
              <a:t> </a:t>
            </a:r>
            <a:r>
              <a:rPr lang="en-GB" dirty="0" err="1" smtClean="0"/>
              <a:t>lớp</a:t>
            </a:r>
            <a:r>
              <a:rPr lang="en-GB" dirty="0"/>
              <a:t> (Multilayer </a:t>
            </a:r>
            <a:r>
              <a:rPr lang="en-GB" dirty="0" smtClean="0"/>
              <a:t>perceptron)</a:t>
            </a:r>
            <a:endParaRPr dirty="0"/>
          </a:p>
        </p:txBody>
      </p:sp>
      <p:sp>
        <p:nvSpPr>
          <p:cNvPr id="111" name="Google Shape;111;p23"/>
          <p:cNvSpPr txBox="1">
            <a:spLocks noGrp="1"/>
          </p:cNvSpPr>
          <p:nvPr>
            <p:ph type="body" idx="1"/>
          </p:nvPr>
        </p:nvSpPr>
        <p:spPr>
          <a:xfrm>
            <a:off x="591785" y="927949"/>
            <a:ext cx="7960430" cy="1269084"/>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err="1" smtClean="0"/>
              <a:t>Mạng</a:t>
            </a:r>
            <a:r>
              <a:rPr lang="en-US" dirty="0" smtClean="0"/>
              <a:t> neuron </a:t>
            </a:r>
            <a:r>
              <a:rPr lang="en-US" dirty="0" err="1" smtClean="0"/>
              <a:t>nhiều</a:t>
            </a:r>
            <a:r>
              <a:rPr lang="en-US" dirty="0" smtClean="0"/>
              <a:t> </a:t>
            </a:r>
            <a:r>
              <a:rPr lang="en-US" dirty="0" err="1" smtClean="0"/>
              <a:t>lớp</a:t>
            </a:r>
            <a:r>
              <a:rPr lang="en-US" dirty="0" smtClean="0"/>
              <a:t> </a:t>
            </a:r>
            <a:r>
              <a:rPr lang="en-US" dirty="0" err="1" smtClean="0"/>
              <a:t>được</a:t>
            </a:r>
            <a:r>
              <a:rPr lang="en-US" dirty="0" smtClean="0"/>
              <a:t> </a:t>
            </a:r>
            <a:r>
              <a:rPr lang="en-US" dirty="0" err="1" smtClean="0"/>
              <a:t>phát</a:t>
            </a:r>
            <a:r>
              <a:rPr lang="en-US" dirty="0" smtClean="0"/>
              <a:t> </a:t>
            </a:r>
            <a:r>
              <a:rPr lang="en-US" dirty="0" err="1" smtClean="0"/>
              <a:t>triển</a:t>
            </a:r>
            <a:r>
              <a:rPr lang="en-US" dirty="0" smtClean="0"/>
              <a:t> </a:t>
            </a:r>
            <a:r>
              <a:rPr lang="en-US" dirty="0" err="1" smtClean="0"/>
              <a:t>từ</a:t>
            </a:r>
            <a:r>
              <a:rPr lang="en-US" dirty="0" smtClean="0"/>
              <a:t> </a:t>
            </a:r>
            <a:r>
              <a:rPr lang="en-US" dirty="0" err="1" smtClean="0"/>
              <a:t>mô</a:t>
            </a:r>
            <a:r>
              <a:rPr lang="en-US" dirty="0" smtClean="0"/>
              <a:t> </a:t>
            </a:r>
            <a:r>
              <a:rPr lang="en-US" dirty="0" err="1" smtClean="0"/>
              <a:t>hình</a:t>
            </a:r>
            <a:r>
              <a:rPr lang="en-US" dirty="0" smtClean="0"/>
              <a:t> </a:t>
            </a:r>
            <a:r>
              <a:rPr lang="en-US" dirty="0" err="1" smtClean="0"/>
              <a:t>tuyến</a:t>
            </a:r>
            <a:r>
              <a:rPr lang="en-US" dirty="0" smtClean="0"/>
              <a:t> </a:t>
            </a:r>
            <a:r>
              <a:rPr lang="en-US" dirty="0" err="1" smtClean="0"/>
              <a:t>tính</a:t>
            </a:r>
            <a:r>
              <a:rPr lang="en-US" dirty="0" smtClean="0"/>
              <a:t> </a:t>
            </a:r>
            <a:r>
              <a:rPr lang="en-US" dirty="0" err="1" smtClean="0"/>
              <a:t>bằng</a:t>
            </a:r>
            <a:r>
              <a:rPr lang="en-US" dirty="0" smtClean="0"/>
              <a:t> </a:t>
            </a:r>
            <a:r>
              <a:rPr lang="en-US" dirty="0" err="1" smtClean="0"/>
              <a:t>cách</a:t>
            </a:r>
            <a:r>
              <a:rPr lang="en-US" dirty="0" smtClean="0"/>
              <a:t> </a:t>
            </a:r>
            <a:r>
              <a:rPr lang="en-US" dirty="0" err="1" smtClean="0"/>
              <a:t>thêm</a:t>
            </a:r>
            <a:r>
              <a:rPr lang="en-US" dirty="0" smtClean="0"/>
              <a:t> </a:t>
            </a:r>
            <a:r>
              <a:rPr lang="en-US" dirty="0" err="1" smtClean="0"/>
              <a:t>các</a:t>
            </a:r>
            <a:r>
              <a:rPr lang="en-US" dirty="0" smtClean="0"/>
              <a:t> </a:t>
            </a:r>
            <a:r>
              <a:rPr lang="en-US" dirty="0" err="1" smtClean="0"/>
              <a:t>lớp</a:t>
            </a:r>
            <a:r>
              <a:rPr lang="en-US" dirty="0" smtClean="0"/>
              <a:t> </a:t>
            </a:r>
            <a:r>
              <a:rPr lang="en-US" dirty="0" err="1" smtClean="0"/>
              <a:t>trung</a:t>
            </a:r>
            <a:r>
              <a:rPr lang="en-US" dirty="0" smtClean="0"/>
              <a:t> </a:t>
            </a:r>
            <a:r>
              <a:rPr lang="en-US" dirty="0" err="1" smtClean="0"/>
              <a:t>gian</a:t>
            </a:r>
            <a:r>
              <a:rPr lang="en-US" dirty="0" smtClean="0"/>
              <a:t> (hidden layer).</a:t>
            </a:r>
            <a:endParaRPr dirty="0"/>
          </a:p>
        </p:txBody>
      </p:sp>
      <p:pic>
        <p:nvPicPr>
          <p:cNvPr id="3" name="Picture 2"/>
          <p:cNvPicPr>
            <a:picLocks noChangeAspect="1"/>
          </p:cNvPicPr>
          <p:nvPr/>
        </p:nvPicPr>
        <p:blipFill>
          <a:blip r:embed="rId3"/>
          <a:stretch>
            <a:fillRect/>
          </a:stretch>
        </p:blipFill>
        <p:spPr>
          <a:xfrm>
            <a:off x="891999" y="2939110"/>
            <a:ext cx="3270539" cy="1170126"/>
          </a:xfrm>
          <a:prstGeom prst="rect">
            <a:avLst/>
          </a:prstGeom>
        </p:spPr>
      </p:pic>
      <p:pic>
        <p:nvPicPr>
          <p:cNvPr id="4" name="Picture 3"/>
          <p:cNvPicPr>
            <a:picLocks noChangeAspect="1"/>
          </p:cNvPicPr>
          <p:nvPr/>
        </p:nvPicPr>
        <p:blipFill>
          <a:blip r:embed="rId4"/>
          <a:stretch>
            <a:fillRect/>
          </a:stretch>
        </p:blipFill>
        <p:spPr>
          <a:xfrm>
            <a:off x="4572000" y="2171078"/>
            <a:ext cx="4429125" cy="2257425"/>
          </a:xfrm>
          <a:prstGeom prst="rect">
            <a:avLst/>
          </a:prstGeom>
        </p:spPr>
      </p:pic>
    </p:spTree>
    <p:extLst>
      <p:ext uri="{BB962C8B-B14F-4D97-AF65-F5344CB8AC3E}">
        <p14:creationId xmlns:p14="http://schemas.microsoft.com/office/powerpoint/2010/main" val="4043101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5"/>
          <p:cNvSpPr txBox="1">
            <a:spLocks noGrp="1"/>
          </p:cNvSpPr>
          <p:nvPr>
            <p:ph type="title"/>
          </p:nvPr>
        </p:nvSpPr>
        <p:spPr>
          <a:xfrm>
            <a:off x="311699" y="104784"/>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Tính</a:t>
            </a:r>
            <a:r>
              <a:rPr lang="en-GB" dirty="0" smtClean="0"/>
              <a:t> </a:t>
            </a:r>
            <a:r>
              <a:rPr lang="en-GB" dirty="0" err="1" smtClean="0"/>
              <a:t>toán</a:t>
            </a:r>
            <a:r>
              <a:rPr lang="en-GB" dirty="0" smtClean="0"/>
              <a:t> </a:t>
            </a:r>
            <a:r>
              <a:rPr lang="en-GB" dirty="0" err="1" smtClean="0"/>
              <a:t>đầu</a:t>
            </a:r>
            <a:r>
              <a:rPr lang="en-GB" dirty="0" smtClean="0"/>
              <a:t> </a:t>
            </a:r>
            <a:r>
              <a:rPr lang="en-GB" dirty="0" err="1" smtClean="0"/>
              <a:t>ra</a:t>
            </a:r>
            <a:r>
              <a:rPr lang="en-GB" dirty="0" smtClean="0"/>
              <a:t> (forward propagation)</a:t>
            </a:r>
            <a:endParaRPr dirty="0"/>
          </a:p>
        </p:txBody>
      </p:sp>
      <mc:AlternateContent xmlns:mc="http://schemas.openxmlformats.org/markup-compatibility/2006" xmlns:a14="http://schemas.microsoft.com/office/drawing/2010/main">
        <mc:Choice Requires="a14">
          <p:sp>
            <p:nvSpPr>
              <p:cNvPr id="7" name="Text Placeholder 2"/>
              <p:cNvSpPr>
                <a:spLocks noGrp="1"/>
              </p:cNvSpPr>
              <p:nvPr>
                <p:ph type="body" idx="1"/>
              </p:nvPr>
            </p:nvSpPr>
            <p:spPr>
              <a:xfrm>
                <a:off x="311699" y="1012590"/>
                <a:ext cx="8520600" cy="3676368"/>
              </a:xfrm>
            </p:spPr>
            <p:txBody>
              <a:bodyPr>
                <a:normAutofit fontScale="77500" lnSpcReduction="20000"/>
              </a:bodyPr>
              <a:lstStyle/>
              <a:p>
                <a:pPr marL="114300" indent="0">
                  <a:buNone/>
                </a:pPr>
                <a:r>
                  <a:rPr lang="en-US" dirty="0" smtClean="0"/>
                  <a:t>Với </a:t>
                </a:r>
                <a:r>
                  <a:rPr lang="en-US" dirty="0" err="1" smtClean="0"/>
                  <a:t>đầu</a:t>
                </a:r>
                <a:r>
                  <a:rPr lang="en-US" dirty="0" smtClean="0"/>
                  <a:t> </a:t>
                </a:r>
                <a:r>
                  <a:rPr lang="en-US" dirty="0" err="1" smtClean="0"/>
                  <a:t>vào</a:t>
                </a:r>
                <a:r>
                  <a:rPr lang="en-US" dirty="0" smtClean="0"/>
                  <a:t> </a:t>
                </a:r>
                <a:r>
                  <a:rPr lang="en-US" dirty="0" err="1" smtClean="0"/>
                  <a:t>là</a:t>
                </a:r>
                <a:r>
                  <a:rPr lang="en-US" dirty="0" smtClean="0"/>
                  <a:t> vector X, </a:t>
                </a:r>
                <a:r>
                  <a:rPr lang="en-US" dirty="0" err="1" smtClean="0"/>
                  <a:t>đầu</a:t>
                </a:r>
                <a:r>
                  <a:rPr lang="en-US" dirty="0" smtClean="0"/>
                  <a:t> </a:t>
                </a:r>
                <a:r>
                  <a:rPr lang="en-US" dirty="0" err="1" smtClean="0"/>
                  <a:t>ra</a:t>
                </a:r>
                <a:r>
                  <a:rPr lang="en-US" dirty="0" smtClean="0"/>
                  <a:t> </a:t>
                </a:r>
                <a:r>
                  <a:rPr lang="en-US" dirty="0" err="1" smtClean="0"/>
                  <a:t>của</a:t>
                </a:r>
                <a:r>
                  <a:rPr lang="en-US" dirty="0" smtClean="0"/>
                  <a:t> </a:t>
                </a:r>
                <a:r>
                  <a:rPr lang="en-US" dirty="0" err="1" smtClean="0"/>
                  <a:t>mô</a:t>
                </a:r>
                <a:r>
                  <a:rPr lang="en-US" dirty="0" smtClean="0"/>
                  <a:t> </a:t>
                </a:r>
                <a:r>
                  <a:rPr lang="en-US" dirty="0" err="1" smtClean="0"/>
                  <a:t>hình</a:t>
                </a:r>
                <a:r>
                  <a:rPr lang="en-US" dirty="0" smtClean="0"/>
                  <a:t> </a:t>
                </a:r>
                <a:r>
                  <a:rPr lang="en-US" dirty="0" err="1" smtClean="0"/>
                  <a:t>nhiều</a:t>
                </a:r>
                <a:r>
                  <a:rPr lang="en-US" dirty="0" smtClean="0"/>
                  <a:t> </a:t>
                </a:r>
                <a:r>
                  <a:rPr lang="en-US" dirty="0" err="1" smtClean="0"/>
                  <a:t>lớp</a:t>
                </a:r>
                <a:r>
                  <a:rPr lang="en-US" dirty="0" smtClean="0"/>
                  <a:t> </a:t>
                </a:r>
                <a:r>
                  <a:rPr lang="en-US" dirty="0" err="1" smtClean="0"/>
                  <a:t>được</a:t>
                </a:r>
                <a:r>
                  <a:rPr lang="en-US" dirty="0" smtClean="0"/>
                  <a:t> </a:t>
                </a:r>
                <a:r>
                  <a:rPr lang="en-US" dirty="0" err="1" smtClean="0"/>
                  <a:t>tính</a:t>
                </a:r>
                <a:r>
                  <a:rPr lang="en-US" dirty="0" smtClean="0"/>
                  <a:t> </a:t>
                </a:r>
                <a:r>
                  <a:rPr lang="en-US" dirty="0" err="1" smtClean="0"/>
                  <a:t>tuần</a:t>
                </a:r>
                <a:r>
                  <a:rPr lang="en-US" dirty="0" smtClean="0"/>
                  <a:t> </a:t>
                </a:r>
                <a:r>
                  <a:rPr lang="en-US" dirty="0" err="1" smtClean="0"/>
                  <a:t>tự</a:t>
                </a:r>
                <a:r>
                  <a:rPr lang="en-US" dirty="0" smtClean="0"/>
                  <a:t> qua </a:t>
                </a:r>
                <a:r>
                  <a:rPr lang="en-US" dirty="0" err="1" smtClean="0"/>
                  <a:t>các</a:t>
                </a:r>
                <a:r>
                  <a:rPr lang="en-US" dirty="0" smtClean="0"/>
                  <a:t> </a:t>
                </a:r>
                <a:r>
                  <a:rPr lang="en-US" dirty="0" err="1" smtClean="0"/>
                  <a:t>lớp</a:t>
                </a:r>
                <a:r>
                  <a:rPr lang="en-US" dirty="0" smtClean="0"/>
                  <a:t>, </a:t>
                </a:r>
                <a:r>
                  <a:rPr lang="en-US" dirty="0" err="1" smtClean="0"/>
                  <a:t>đầu</a:t>
                </a:r>
                <a:r>
                  <a:rPr lang="en-US" dirty="0" smtClean="0"/>
                  <a:t> </a:t>
                </a:r>
                <a:r>
                  <a:rPr lang="en-US" dirty="0" err="1" smtClean="0"/>
                  <a:t>ra</a:t>
                </a:r>
                <a:r>
                  <a:rPr lang="en-US" dirty="0" smtClean="0"/>
                  <a:t> </a:t>
                </a:r>
                <a:r>
                  <a:rPr lang="en-US" dirty="0" err="1" smtClean="0"/>
                  <a:t>lớp</a:t>
                </a:r>
                <a:r>
                  <a:rPr lang="en-US" dirty="0" smtClean="0"/>
                  <a:t> </a:t>
                </a:r>
                <a:r>
                  <a:rPr lang="en-US" dirty="0" err="1" smtClean="0"/>
                  <a:t>trước</a:t>
                </a:r>
                <a:r>
                  <a:rPr lang="en-US" dirty="0" smtClean="0"/>
                  <a:t> </a:t>
                </a:r>
                <a:r>
                  <a:rPr lang="en-US" dirty="0" err="1" smtClean="0"/>
                  <a:t>là</a:t>
                </a:r>
                <a:r>
                  <a:rPr lang="en-US" dirty="0" smtClean="0"/>
                  <a:t> </a:t>
                </a:r>
                <a:r>
                  <a:rPr lang="en-US" dirty="0" err="1" smtClean="0"/>
                  <a:t>đầu</a:t>
                </a:r>
                <a:r>
                  <a:rPr lang="en-US" dirty="0" smtClean="0"/>
                  <a:t> </a:t>
                </a:r>
                <a:r>
                  <a:rPr lang="en-US" dirty="0" err="1" smtClean="0"/>
                  <a:t>vào</a:t>
                </a:r>
                <a:r>
                  <a:rPr lang="en-US" dirty="0" smtClean="0"/>
                  <a:t> </a:t>
                </a:r>
                <a:r>
                  <a:rPr lang="en-US" dirty="0" err="1" smtClean="0"/>
                  <a:t>của</a:t>
                </a:r>
                <a:r>
                  <a:rPr lang="en-US" dirty="0" smtClean="0"/>
                  <a:t> </a:t>
                </a:r>
                <a:r>
                  <a:rPr lang="en-US" dirty="0" err="1" smtClean="0"/>
                  <a:t>lớp</a:t>
                </a:r>
                <a:r>
                  <a:rPr lang="en-US" dirty="0" smtClean="0"/>
                  <a:t> </a:t>
                </a:r>
                <a:r>
                  <a:rPr lang="en-US" dirty="0" err="1" smtClean="0"/>
                  <a:t>sau</a:t>
                </a:r>
                <a:r>
                  <a:rPr lang="en-US" dirty="0" smtClean="0"/>
                  <a:t>:</a:t>
                </a:r>
              </a:p>
              <a:p>
                <a:pPr marL="114300" indent="0">
                  <a:buNone/>
                </a:pPr>
                <a:endParaRPr lang="en-US" dirty="0" smtClean="0"/>
              </a:p>
              <a:p>
                <a:r>
                  <a:rPr lang="en-US" dirty="0" err="1" smtClean="0"/>
                  <a:t>Lớp</a:t>
                </a:r>
                <a:r>
                  <a:rPr lang="en-US" dirty="0" smtClean="0"/>
                  <a:t> </a:t>
                </a:r>
                <a:r>
                  <a:rPr lang="en-US" dirty="0" err="1" smtClean="0"/>
                  <a:t>đầu</a:t>
                </a:r>
                <a:r>
                  <a:rPr lang="en-US" dirty="0" smtClean="0"/>
                  <a:t> </a:t>
                </a:r>
                <a:r>
                  <a:rPr lang="en-US" dirty="0" err="1" smtClean="0"/>
                  <a:t>vào</a:t>
                </a:r>
                <a:r>
                  <a:rPr lang="en-US" dirty="0" smtClean="0"/>
                  <a:t> input: </a:t>
                </a:r>
              </a:p>
              <a:p>
                <a:pPr marL="11430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X</m:t>
                      </m:r>
                      <m:r>
                        <a:rPr lang="en-US" b="0" i="0"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(0)</m:t>
                          </m:r>
                        </m:sup>
                      </m:sSup>
                    </m:oMath>
                  </m:oMathPara>
                </a14:m>
                <a:endParaRPr lang="en-US" dirty="0" smtClean="0"/>
              </a:p>
              <a:p>
                <a:r>
                  <a:rPr lang="en-US" dirty="0" err="1" smtClean="0"/>
                  <a:t>Đầu</a:t>
                </a:r>
                <a:r>
                  <a:rPr lang="en-US" dirty="0" smtClean="0"/>
                  <a:t> </a:t>
                </a:r>
                <a:r>
                  <a:rPr lang="en-US" dirty="0" err="1" smtClean="0"/>
                  <a:t>ra</a:t>
                </a:r>
                <a:r>
                  <a:rPr lang="en-US" dirty="0" smtClean="0"/>
                  <a:t> </a:t>
                </a:r>
                <a:r>
                  <a:rPr lang="en-US" dirty="0" err="1" smtClean="0"/>
                  <a:t>lớp</a:t>
                </a:r>
                <a:r>
                  <a:rPr lang="en-US" dirty="0" smtClean="0"/>
                  <a:t> </a:t>
                </a:r>
                <a:r>
                  <a:rPr lang="en-US" dirty="0" err="1" smtClean="0"/>
                  <a:t>thứ</a:t>
                </a:r>
                <a:r>
                  <a:rPr lang="en-US" dirty="0" smtClean="0"/>
                  <a:t> </a:t>
                </a:r>
                <a:r>
                  <a:rPr lang="en-US" dirty="0" err="1" smtClean="0"/>
                  <a:t>nhất</a:t>
                </a:r>
                <a:r>
                  <a:rPr lang="en-US" dirty="0" smtClean="0"/>
                  <a:t>: </a:t>
                </a:r>
              </a:p>
              <a:p>
                <a:pPr marL="114300"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𝑊</m:t>
                          </m:r>
                        </m:e>
                        <m:sup>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𝑇</m:t>
                          </m:r>
                        </m:sup>
                      </m:sSup>
                      <m:sSup>
                        <m:sSupPr>
                          <m:ctrlPr>
                            <a:rPr lang="en-US" i="1" smtClean="0">
                              <a:latin typeface="Cambria Math" panose="02040503050406030204" pitchFamily="18" charset="0"/>
                            </a:rPr>
                          </m:ctrlPr>
                        </m:sSupPr>
                        <m:e>
                          <m:r>
                            <a:rPr lang="en-US" b="0" i="1" smtClean="0">
                              <a:latin typeface="Cambria Math" panose="02040503050406030204" pitchFamily="18" charset="0"/>
                            </a:rPr>
                            <m:t>𝐴</m:t>
                          </m:r>
                        </m:e>
                        <m:sup>
                          <m:r>
                            <a:rPr lang="en-US" i="1">
                              <a:latin typeface="Cambria Math" panose="02040503050406030204" pitchFamily="18" charset="0"/>
                            </a:rPr>
                            <m:t>(0)</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sup>
                      </m:sSup>
                    </m:oMath>
                  </m:oMathPara>
                </a14:m>
                <a:endParaRPr lang="en-US" dirty="0" smtClean="0"/>
              </a:p>
              <a:p>
                <a:pPr marL="11430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i="1">
                              <a:latin typeface="Cambria Math" panose="02040503050406030204" pitchFamily="18" charset="0"/>
                            </a:rPr>
                            <m:t>(1)</m:t>
                          </m:r>
                        </m:sup>
                      </m:sSup>
                      <m:r>
                        <a:rPr lang="en-US" b="0" i="1" smtClean="0">
                          <a:latin typeface="Cambria Math" panose="02040503050406030204" pitchFamily="18" charset="0"/>
                        </a:rPr>
                        <m:t>)</m:t>
                      </m:r>
                    </m:oMath>
                  </m:oMathPara>
                </a14:m>
                <a:endParaRPr lang="en-US" dirty="0" smtClean="0"/>
              </a:p>
              <a:p>
                <a:r>
                  <a:rPr lang="en-US" dirty="0" err="1" smtClean="0"/>
                  <a:t>Đầu</a:t>
                </a:r>
                <a:r>
                  <a:rPr lang="en-US" dirty="0" smtClean="0"/>
                  <a:t> </a:t>
                </a:r>
                <a:r>
                  <a:rPr lang="en-US" dirty="0" err="1" smtClean="0"/>
                  <a:t>ra</a:t>
                </a:r>
                <a:r>
                  <a:rPr lang="en-US" dirty="0" smtClean="0"/>
                  <a:t> </a:t>
                </a:r>
                <a:r>
                  <a:rPr lang="en-US" dirty="0" err="1" smtClean="0"/>
                  <a:t>lớp</a:t>
                </a:r>
                <a:r>
                  <a:rPr lang="en-US" dirty="0" smtClean="0"/>
                  <a:t> </a:t>
                </a:r>
                <a:r>
                  <a:rPr lang="en-US" dirty="0" err="1" smtClean="0"/>
                  <a:t>thứ</a:t>
                </a:r>
                <a:r>
                  <a:rPr lang="en-US" dirty="0" smtClean="0"/>
                  <a:t> l: </a:t>
                </a:r>
              </a:p>
              <a:p>
                <a:pPr marL="11430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i="1">
                              <a:latin typeface="Cambria Math" panose="02040503050406030204" pitchFamily="18" charset="0"/>
                            </a:rPr>
                            <m:t>(</m:t>
                          </m:r>
                          <m:r>
                            <a:rPr lang="en-US" b="0" i="1" smtClean="0">
                              <a:latin typeface="Cambria Math" panose="02040503050406030204" pitchFamily="18" charset="0"/>
                            </a:rPr>
                            <m:t>𝑙</m:t>
                          </m:r>
                          <m:r>
                            <a:rPr lang="en-US" i="1">
                              <a:latin typeface="Cambria Math" panose="02040503050406030204" pitchFamily="18" charset="0"/>
                            </a:rPr>
                            <m:t>)</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𝑊</m:t>
                          </m:r>
                        </m:e>
                        <m:sup>
                          <m:d>
                            <m:dPr>
                              <m:ctrlPr>
                                <a:rPr lang="en-US" i="1">
                                  <a:latin typeface="Cambria Math" panose="02040503050406030204" pitchFamily="18" charset="0"/>
                                </a:rPr>
                              </m:ctrlPr>
                            </m:dPr>
                            <m:e>
                              <m:r>
                                <a:rPr lang="en-US" b="0" i="1" smtClean="0">
                                  <a:latin typeface="Cambria Math" panose="02040503050406030204" pitchFamily="18" charset="0"/>
                                </a:rPr>
                                <m:t>𝑙</m:t>
                              </m:r>
                            </m:e>
                          </m:d>
                          <m:r>
                            <a:rPr lang="en-US" i="1">
                              <a:latin typeface="Cambria Math" panose="02040503050406030204" pitchFamily="18" charset="0"/>
                            </a:rPr>
                            <m:t>𝑇</m:t>
                          </m:r>
                        </m:sup>
                      </m:sSup>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−1)</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m:t>
                          </m:r>
                          <m:r>
                            <a:rPr lang="en-US" b="0" i="1" smtClean="0">
                              <a:latin typeface="Cambria Math" panose="02040503050406030204" pitchFamily="18" charset="0"/>
                            </a:rPr>
                            <m:t>𝑙</m:t>
                          </m:r>
                          <m:r>
                            <a:rPr lang="en-US" i="1">
                              <a:latin typeface="Cambria Math" panose="02040503050406030204" pitchFamily="18" charset="0"/>
                            </a:rPr>
                            <m:t>)</m:t>
                          </m:r>
                        </m:sup>
                      </m:sSup>
                    </m:oMath>
                  </m:oMathPara>
                </a14:m>
                <a:endParaRPr lang="en-US" dirty="0" smtClean="0"/>
              </a:p>
              <a:p>
                <a:pPr marL="11430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m:t>
                          </m:r>
                          <m:r>
                            <a:rPr lang="en-US" b="0" i="1" smtClean="0">
                              <a:latin typeface="Cambria Math" panose="02040503050406030204" pitchFamily="18" charset="0"/>
                            </a:rPr>
                            <m:t>𝑙</m:t>
                          </m:r>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i="1">
                              <a:latin typeface="Cambria Math" panose="02040503050406030204" pitchFamily="18" charset="0"/>
                            </a:rPr>
                            <m:t>(</m:t>
                          </m:r>
                          <m:r>
                            <a:rPr lang="en-US" b="0" i="1" smtClean="0">
                              <a:latin typeface="Cambria Math" panose="02040503050406030204" pitchFamily="18" charset="0"/>
                            </a:rPr>
                            <m:t>𝑙</m:t>
                          </m:r>
                          <m:r>
                            <a:rPr lang="en-US" i="1">
                              <a:latin typeface="Cambria Math" panose="02040503050406030204" pitchFamily="18" charset="0"/>
                            </a:rPr>
                            <m:t>)</m:t>
                          </m:r>
                        </m:sup>
                      </m:sSup>
                      <m:r>
                        <a:rPr lang="en-US" i="1">
                          <a:latin typeface="Cambria Math" panose="02040503050406030204" pitchFamily="18" charset="0"/>
                        </a:rPr>
                        <m:t>)</m:t>
                      </m:r>
                    </m:oMath>
                  </m:oMathPara>
                </a14:m>
                <a:endParaRPr lang="en-US" dirty="0" smtClean="0"/>
              </a:p>
              <a:p>
                <a:r>
                  <a:rPr lang="en-US" dirty="0" err="1" smtClean="0"/>
                  <a:t>Đầu</a:t>
                </a:r>
                <a:r>
                  <a:rPr lang="en-US" dirty="0" smtClean="0"/>
                  <a:t> </a:t>
                </a:r>
                <a:r>
                  <a:rPr lang="en-US" dirty="0" err="1" smtClean="0"/>
                  <a:t>ra</a:t>
                </a:r>
                <a:r>
                  <a:rPr lang="en-US" dirty="0" smtClean="0"/>
                  <a:t> </a:t>
                </a:r>
                <a:r>
                  <a:rPr lang="en-US" dirty="0" err="1" smtClean="0"/>
                  <a:t>của</a:t>
                </a:r>
                <a:r>
                  <a:rPr lang="en-US" dirty="0" smtClean="0"/>
                  <a:t> </a:t>
                </a:r>
                <a:r>
                  <a:rPr lang="en-US" dirty="0" err="1" smtClean="0"/>
                  <a:t>mô</a:t>
                </a:r>
                <a:r>
                  <a:rPr lang="en-US" dirty="0" smtClean="0"/>
                  <a:t> </a:t>
                </a:r>
                <a:r>
                  <a:rPr lang="en-US" dirty="0" err="1" smtClean="0"/>
                  <a:t>hình</a:t>
                </a:r>
                <a:r>
                  <a:rPr lang="en-US" dirty="0" smtClean="0"/>
                  <a:t>: </a:t>
                </a:r>
              </a:p>
              <a:p>
                <a:pPr marL="114300" indent="0">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𝑌</m:t>
                          </m:r>
                        </m:e>
                      </m:acc>
                      <m:r>
                        <a:rPr lang="en-US">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𝐴</m:t>
                          </m:r>
                        </m:e>
                        <m:sup>
                          <m:r>
                            <a:rPr lang="en-US" i="1">
                              <a:latin typeface="Cambria Math" panose="02040503050406030204" pitchFamily="18" charset="0"/>
                            </a:rPr>
                            <m:t>(</m:t>
                          </m:r>
                          <m:r>
                            <a:rPr lang="en-US" b="0" i="1" smtClean="0">
                              <a:latin typeface="Cambria Math" panose="02040503050406030204" pitchFamily="18" charset="0"/>
                            </a:rPr>
                            <m:t>𝐿</m:t>
                          </m:r>
                          <m:r>
                            <a:rPr lang="en-US" i="1">
                              <a:latin typeface="Cambria Math" panose="02040503050406030204" pitchFamily="18" charset="0"/>
                            </a:rPr>
                            <m:t>)</m:t>
                          </m:r>
                        </m:sup>
                      </m:sSup>
                    </m:oMath>
                  </m:oMathPara>
                </a14:m>
                <a:endParaRPr lang="en-US" dirty="0" smtClean="0"/>
              </a:p>
              <a:p>
                <a:pPr marL="114300" indent="0">
                  <a:buNone/>
                </a:pPr>
                <a:endParaRPr lang="en-US" dirty="0"/>
              </a:p>
              <a:p>
                <a:pPr marL="114300" indent="0">
                  <a:buNone/>
                </a:pPr>
                <a:r>
                  <a:rPr lang="en-US" dirty="0" err="1" smtClean="0"/>
                  <a:t>Với</a:t>
                </a:r>
                <a:r>
                  <a:rPr lang="en-US" dirty="0" smtClean="0"/>
                  <a:t> f </a:t>
                </a:r>
                <a:r>
                  <a:rPr lang="en-US" dirty="0" err="1" smtClean="0"/>
                  <a:t>là</a:t>
                </a:r>
                <a:r>
                  <a:rPr lang="en-US" dirty="0" smtClean="0"/>
                  <a:t> </a:t>
                </a:r>
                <a:r>
                  <a:rPr lang="en-US" dirty="0" err="1" smtClean="0"/>
                  <a:t>hàm</a:t>
                </a:r>
                <a:r>
                  <a:rPr lang="en-US" dirty="0" smtClean="0"/>
                  <a:t> </a:t>
                </a:r>
                <a:r>
                  <a:rPr lang="en-US" dirty="0" err="1" smtClean="0"/>
                  <a:t>kích</a:t>
                </a:r>
                <a:r>
                  <a:rPr lang="en-US" dirty="0" smtClean="0"/>
                  <a:t> </a:t>
                </a:r>
                <a:r>
                  <a:rPr lang="en-US" dirty="0" err="1" smtClean="0"/>
                  <a:t>hoạt</a:t>
                </a:r>
                <a:r>
                  <a:rPr lang="en-US" dirty="0" smtClean="0"/>
                  <a:t>, L </a:t>
                </a:r>
                <a:r>
                  <a:rPr lang="en-US" dirty="0" err="1" smtClean="0"/>
                  <a:t>là</a:t>
                </a:r>
                <a:r>
                  <a:rPr lang="en-US" dirty="0" smtClean="0"/>
                  <a:t> </a:t>
                </a:r>
                <a:r>
                  <a:rPr lang="en-US" dirty="0" err="1" smtClean="0"/>
                  <a:t>tổng</a:t>
                </a:r>
                <a:r>
                  <a:rPr lang="en-US" dirty="0" smtClean="0"/>
                  <a:t> </a:t>
                </a:r>
                <a:r>
                  <a:rPr lang="en-US" dirty="0" err="1" smtClean="0"/>
                  <a:t>số</a:t>
                </a:r>
                <a:r>
                  <a:rPr lang="en-US" dirty="0" smtClean="0"/>
                  <a:t> </a:t>
                </a:r>
                <a:r>
                  <a:rPr lang="en-US" dirty="0" err="1" smtClean="0"/>
                  <a:t>lớp</a:t>
                </a:r>
                <a:r>
                  <a:rPr lang="en-US" dirty="0" smtClean="0"/>
                  <a:t> </a:t>
                </a:r>
                <a:r>
                  <a:rPr lang="en-US" dirty="0" err="1" smtClean="0"/>
                  <a:t>của</a:t>
                </a:r>
                <a:r>
                  <a:rPr lang="en-US" dirty="0" smtClean="0"/>
                  <a:t> </a:t>
                </a:r>
                <a:r>
                  <a:rPr lang="en-US" dirty="0" err="1" smtClean="0"/>
                  <a:t>mô</a:t>
                </a:r>
                <a:r>
                  <a:rPr lang="en-US" dirty="0" smtClean="0"/>
                  <a:t> </a:t>
                </a:r>
                <a:r>
                  <a:rPr lang="en-US" dirty="0" err="1" smtClean="0"/>
                  <a:t>hình</a:t>
                </a:r>
                <a:endParaRPr lang="en-US" dirty="0"/>
              </a:p>
            </p:txBody>
          </p:sp>
        </mc:Choice>
        <mc:Fallback xmlns="">
          <p:sp>
            <p:nvSpPr>
              <p:cNvPr id="7" name="Text Placeholder 2"/>
              <p:cNvSpPr>
                <a:spLocks noGrp="1" noRot="1" noChangeAspect="1" noMove="1" noResize="1" noEditPoints="1" noAdjustHandles="1" noChangeArrowheads="1" noChangeShapeType="1" noTextEdit="1"/>
              </p:cNvSpPr>
              <p:nvPr>
                <p:ph type="body" idx="1"/>
              </p:nvPr>
            </p:nvSpPr>
            <p:spPr>
              <a:xfrm>
                <a:off x="311699" y="1012590"/>
                <a:ext cx="8520600" cy="3676368"/>
              </a:xfrm>
              <a:blipFill>
                <a:blip r:embed="rId3"/>
                <a:stretch>
                  <a:fillRect r="-215"/>
                </a:stretch>
              </a:blipFill>
            </p:spPr>
            <p:txBody>
              <a:bodyPr/>
              <a:lstStyle/>
              <a:p>
                <a:r>
                  <a:rPr lang="en-US">
                    <a:noFill/>
                  </a:rPr>
                  <a:t> </a:t>
                </a:r>
              </a:p>
            </p:txBody>
          </p:sp>
        </mc:Fallback>
      </mc:AlternateContent>
    </p:spTree>
    <p:extLst>
      <p:ext uri="{BB962C8B-B14F-4D97-AF65-F5344CB8AC3E}">
        <p14:creationId xmlns:p14="http://schemas.microsoft.com/office/powerpoint/2010/main" val="3182572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5"/>
          <p:cNvSpPr txBox="1">
            <a:spLocks noGrp="1"/>
          </p:cNvSpPr>
          <p:nvPr>
            <p:ph type="title"/>
          </p:nvPr>
        </p:nvSpPr>
        <p:spPr>
          <a:xfrm>
            <a:off x="311699" y="104784"/>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Tính</a:t>
            </a:r>
            <a:r>
              <a:rPr lang="en-GB" dirty="0" smtClean="0"/>
              <a:t> </a:t>
            </a:r>
            <a:r>
              <a:rPr lang="en-GB" dirty="0" err="1" smtClean="0"/>
              <a:t>toán</a:t>
            </a:r>
            <a:r>
              <a:rPr lang="en-GB" dirty="0" smtClean="0"/>
              <a:t> </a:t>
            </a:r>
            <a:r>
              <a:rPr lang="en-GB" dirty="0" err="1" smtClean="0"/>
              <a:t>đầu</a:t>
            </a:r>
            <a:r>
              <a:rPr lang="en-GB" dirty="0" smtClean="0"/>
              <a:t> </a:t>
            </a:r>
            <a:r>
              <a:rPr lang="en-GB" dirty="0" err="1" smtClean="0"/>
              <a:t>ra</a:t>
            </a:r>
            <a:r>
              <a:rPr lang="en-GB" dirty="0" smtClean="0"/>
              <a:t> (forward propagation)</a:t>
            </a:r>
            <a:endParaRPr dirty="0"/>
          </a:p>
        </p:txBody>
      </p:sp>
      <p:pic>
        <p:nvPicPr>
          <p:cNvPr id="5" name="Picture 2" descr="https://machinelearningcoban.com/assets/14_mlp/backpropag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0859" y="962988"/>
            <a:ext cx="6663048" cy="3594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5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a:t>
            </a:r>
            <a:endParaRPr/>
          </a:p>
        </p:txBody>
      </p:sp>
      <p:sp>
        <p:nvSpPr>
          <p:cNvPr id="158" name="Google Shape;158;p2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159" name="Google Shape;159;p25"/>
          <p:cNvPicPr preferRelativeResize="0"/>
          <p:nvPr/>
        </p:nvPicPr>
        <p:blipFill rotWithShape="1">
          <a:blip r:embed="rId3">
            <a:alphaModFix/>
          </a:blip>
          <a:srcRect b="21228"/>
          <a:stretch/>
        </p:blipFill>
        <p:spPr>
          <a:xfrm>
            <a:off x="1351250" y="1819300"/>
            <a:ext cx="2372100" cy="1052225"/>
          </a:xfrm>
          <a:prstGeom prst="rect">
            <a:avLst/>
          </a:prstGeom>
          <a:noFill/>
          <a:ln>
            <a:noFill/>
          </a:ln>
        </p:spPr>
      </p:pic>
      <p:sp>
        <p:nvSpPr>
          <p:cNvPr id="160" name="Google Shape;160;p25"/>
          <p:cNvSpPr txBox="1"/>
          <p:nvPr/>
        </p:nvSpPr>
        <p:spPr>
          <a:xfrm>
            <a:off x="3946200" y="1978713"/>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 </a:t>
            </a:r>
            <a:r>
              <a:rPr lang="en" u="sng">
                <a:solidFill>
                  <a:schemeClr val="hlink"/>
                </a:solidFill>
                <a:hlinkClick r:id="rId4"/>
              </a:rPr>
              <a:t>https://www.facebook.com/tqkhai2705/</a:t>
            </a:r>
            <a:endParaRPr>
              <a:solidFill>
                <a:srgbClr val="0B5394"/>
              </a:solidFill>
            </a:endParaRPr>
          </a:p>
          <a:p>
            <a:pPr marL="0" lvl="0" indent="0" algn="l" rtl="0">
              <a:spcBef>
                <a:spcPts val="0"/>
              </a:spcBef>
              <a:spcAft>
                <a:spcPts val="0"/>
              </a:spcAft>
              <a:buNone/>
            </a:pPr>
            <a:r>
              <a:rPr lang="en">
                <a:solidFill>
                  <a:srgbClr val="0B5394"/>
                </a:solidFill>
              </a:rPr>
              <a:t>Email: </a:t>
            </a:r>
            <a:r>
              <a:rPr lang="en" u="sng">
                <a:solidFill>
                  <a:schemeClr val="hlink"/>
                </a:solidFill>
                <a:hlinkClick r:id="rId5"/>
              </a:rPr>
              <a:t>tqkhai0527@gmail.com</a:t>
            </a:r>
            <a:r>
              <a:rPr lang="en">
                <a:solidFill>
                  <a:srgbClr val="0B5394"/>
                </a:solidFill>
              </a:rPr>
              <a:t> </a:t>
            </a:r>
            <a:endParaRPr>
              <a:solidFill>
                <a:srgbClr val="0B5394"/>
              </a:solidFill>
            </a:endParaRPr>
          </a:p>
        </p:txBody>
      </p:sp>
      <p:sp>
        <p:nvSpPr>
          <p:cNvPr id="161" name="Google Shape;161;p25"/>
          <p:cNvSpPr txBox="1"/>
          <p:nvPr/>
        </p:nvSpPr>
        <p:spPr>
          <a:xfrm>
            <a:off x="3417463" y="3461225"/>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Giảng viên Thỉnh giảng: TS. Huỳnh Đệ Thủ</a:t>
            </a:r>
            <a:endParaRPr>
              <a:solidFill>
                <a:srgbClr val="0B5394"/>
              </a:solidFill>
            </a:endParaRPr>
          </a:p>
          <a:p>
            <a:pPr marL="0" lvl="0" indent="0" algn="l" rtl="0">
              <a:spcBef>
                <a:spcPts val="0"/>
              </a:spcBef>
              <a:spcAft>
                <a:spcPts val="0"/>
              </a:spcAft>
              <a:buNone/>
            </a:pPr>
            <a:r>
              <a:rPr lang="en">
                <a:solidFill>
                  <a:srgbClr val="0B5394"/>
                </a:solidFill>
              </a:rPr>
              <a:t>Facebook: </a:t>
            </a:r>
            <a:r>
              <a:rPr lang="en" u="sng">
                <a:solidFill>
                  <a:schemeClr val="hlink"/>
                </a:solidFill>
                <a:hlinkClick r:id="rId6"/>
              </a:rPr>
              <a:t>https://www.facebook.com/dethu.huynh</a:t>
            </a:r>
            <a:r>
              <a:rPr lang="en">
                <a:solidFill>
                  <a:srgbClr val="0B5394"/>
                </a:solidFill>
              </a:rPr>
              <a:t> </a:t>
            </a:r>
            <a:endParaRPr>
              <a:solidFill>
                <a:srgbClr val="0B5394"/>
              </a:solidFill>
            </a:endParaRPr>
          </a:p>
        </p:txBody>
      </p:sp>
      <p:pic>
        <p:nvPicPr>
          <p:cNvPr id="162" name="Google Shape;162;p25"/>
          <p:cNvPicPr preferRelativeResize="0"/>
          <p:nvPr/>
        </p:nvPicPr>
        <p:blipFill>
          <a:blip r:embed="rId7">
            <a:alphaModFix/>
          </a:blip>
          <a:stretch>
            <a:fillRect/>
          </a:stretch>
        </p:blipFill>
        <p:spPr>
          <a:xfrm>
            <a:off x="1617738" y="3412938"/>
            <a:ext cx="1839101" cy="71216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4"/>
          <p:cNvSpPr txBox="1">
            <a:spLocks noGrp="1"/>
          </p:cNvSpPr>
          <p:nvPr>
            <p:ph type="title"/>
          </p:nvPr>
        </p:nvSpPr>
        <p:spPr>
          <a:xfrm>
            <a:off x="311700" y="100689"/>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Hàm</a:t>
            </a:r>
            <a:r>
              <a:rPr lang="en-GB" dirty="0" smtClean="0"/>
              <a:t> </a:t>
            </a:r>
            <a:r>
              <a:rPr lang="en-GB" dirty="0" err="1" smtClean="0"/>
              <a:t>kích</a:t>
            </a:r>
            <a:r>
              <a:rPr lang="en-GB" dirty="0" smtClean="0"/>
              <a:t> </a:t>
            </a:r>
            <a:r>
              <a:rPr lang="en-GB" dirty="0" err="1" smtClean="0"/>
              <a:t>hoạt</a:t>
            </a:r>
            <a:endParaRPr dirty="0"/>
          </a:p>
        </p:txBody>
      </p:sp>
      <p:sp>
        <p:nvSpPr>
          <p:cNvPr id="117" name="Google Shape;117;p24"/>
          <p:cNvSpPr txBox="1">
            <a:spLocks noGrp="1"/>
          </p:cNvSpPr>
          <p:nvPr>
            <p:ph type="body" idx="1"/>
          </p:nvPr>
        </p:nvSpPr>
        <p:spPr>
          <a:xfrm>
            <a:off x="325285" y="830228"/>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err="1" smtClean="0"/>
              <a:t>Relu</a:t>
            </a:r>
            <a:endParaRPr lang="en-GB" dirty="0" smtClean="0"/>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smtClean="0"/>
          </a:p>
          <a:p>
            <a:pPr marL="0" lvl="0" indent="0" algn="l" rtl="0">
              <a:spcBef>
                <a:spcPts val="0"/>
              </a:spcBef>
              <a:spcAft>
                <a:spcPts val="0"/>
              </a:spcAft>
              <a:buNone/>
            </a:pPr>
            <a:endParaRPr dirty="0"/>
          </a:p>
          <a:p>
            <a:pPr marL="0" lvl="0" indent="0" algn="l" rtl="0">
              <a:spcBef>
                <a:spcPts val="1200"/>
              </a:spcBef>
              <a:spcAft>
                <a:spcPts val="0"/>
              </a:spcAft>
              <a:buNone/>
            </a:pPr>
            <a:endParaRPr lang="en-GB" dirty="0" smtClean="0"/>
          </a:p>
          <a:p>
            <a:pPr marL="0" lvl="0" indent="0" algn="l" rtl="0">
              <a:spcBef>
                <a:spcPts val="1200"/>
              </a:spcBef>
              <a:spcAft>
                <a:spcPts val="0"/>
              </a:spcAft>
              <a:buNone/>
            </a:pPr>
            <a:r>
              <a:rPr lang="en-GB" dirty="0" smtClean="0"/>
              <a:t>Sigmoid</a:t>
            </a:r>
            <a:endParaRPr dirty="0"/>
          </a:p>
        </p:txBody>
      </p:sp>
      <p:pic>
        <p:nvPicPr>
          <p:cNvPr id="3" name="Picture 2"/>
          <p:cNvPicPr>
            <a:picLocks noChangeAspect="1"/>
          </p:cNvPicPr>
          <p:nvPr/>
        </p:nvPicPr>
        <p:blipFill>
          <a:blip r:embed="rId3"/>
          <a:stretch>
            <a:fillRect/>
          </a:stretch>
        </p:blipFill>
        <p:spPr>
          <a:xfrm>
            <a:off x="2381693" y="830228"/>
            <a:ext cx="2985438" cy="1622767"/>
          </a:xfrm>
          <a:prstGeom prst="rect">
            <a:avLst/>
          </a:prstGeom>
        </p:spPr>
      </p:pic>
      <p:pic>
        <p:nvPicPr>
          <p:cNvPr id="4" name="Picture 3"/>
          <p:cNvPicPr>
            <a:picLocks noChangeAspect="1"/>
          </p:cNvPicPr>
          <p:nvPr/>
        </p:nvPicPr>
        <p:blipFill>
          <a:blip r:embed="rId4"/>
          <a:stretch>
            <a:fillRect/>
          </a:stretch>
        </p:blipFill>
        <p:spPr>
          <a:xfrm>
            <a:off x="5672208" y="830228"/>
            <a:ext cx="3143813" cy="1657960"/>
          </a:xfrm>
          <a:prstGeom prst="rect">
            <a:avLst/>
          </a:prstGeom>
        </p:spPr>
      </p:pic>
      <p:pic>
        <p:nvPicPr>
          <p:cNvPr id="5" name="Picture 4"/>
          <p:cNvPicPr>
            <a:picLocks noChangeAspect="1"/>
          </p:cNvPicPr>
          <p:nvPr/>
        </p:nvPicPr>
        <p:blipFill>
          <a:blip r:embed="rId5"/>
          <a:stretch>
            <a:fillRect/>
          </a:stretch>
        </p:blipFill>
        <p:spPr>
          <a:xfrm>
            <a:off x="2329542" y="2843750"/>
            <a:ext cx="3037589" cy="1605184"/>
          </a:xfrm>
          <a:prstGeom prst="rect">
            <a:avLst/>
          </a:prstGeom>
        </p:spPr>
      </p:pic>
      <p:pic>
        <p:nvPicPr>
          <p:cNvPr id="6" name="Picture 5"/>
          <p:cNvPicPr>
            <a:picLocks noChangeAspect="1"/>
          </p:cNvPicPr>
          <p:nvPr/>
        </p:nvPicPr>
        <p:blipFill>
          <a:blip r:embed="rId6"/>
          <a:stretch>
            <a:fillRect/>
          </a:stretch>
        </p:blipFill>
        <p:spPr>
          <a:xfrm>
            <a:off x="5761190" y="2878943"/>
            <a:ext cx="3084695" cy="1601560"/>
          </a:xfrm>
          <a:prstGeom prst="rect">
            <a:avLst/>
          </a:prstGeom>
        </p:spPr>
      </p:pic>
    </p:spTree>
    <p:extLst>
      <p:ext uri="{BB962C8B-B14F-4D97-AF65-F5344CB8AC3E}">
        <p14:creationId xmlns:p14="http://schemas.microsoft.com/office/powerpoint/2010/main" val="12261475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Huấn</a:t>
            </a:r>
            <a:r>
              <a:rPr lang="fr-FR" dirty="0" smtClean="0"/>
              <a:t> </a:t>
            </a:r>
            <a:r>
              <a:rPr lang="fr-FR" dirty="0" err="1" smtClean="0"/>
              <a:t>luyện</a:t>
            </a:r>
            <a:r>
              <a:rPr lang="fr-FR" dirty="0" smtClean="0"/>
              <a:t> </a:t>
            </a:r>
            <a:r>
              <a:rPr lang="fr-FR" dirty="0" err="1" smtClean="0"/>
              <a:t>mô</a:t>
            </a:r>
            <a:r>
              <a:rPr lang="fr-FR" dirty="0" smtClean="0"/>
              <a:t> </a:t>
            </a:r>
            <a:r>
              <a:rPr lang="fr-FR" dirty="0" err="1" smtClean="0"/>
              <a:t>hình</a:t>
            </a:r>
            <a:r>
              <a:rPr lang="fr-FR" dirty="0" smtClean="0"/>
              <a:t> </a:t>
            </a:r>
            <a:r>
              <a:rPr lang="fr-FR" dirty="0" err="1" smtClean="0"/>
              <a:t>bằng</a:t>
            </a:r>
            <a:r>
              <a:rPr lang="fr-FR" dirty="0" smtClean="0"/>
              <a:t> </a:t>
            </a:r>
            <a:r>
              <a:rPr lang="fr-FR" dirty="0" err="1" smtClean="0"/>
              <a:t>backpropagation</a:t>
            </a:r>
            <a:endParaRPr lang="en-US" dirty="0"/>
          </a:p>
        </p:txBody>
      </p:sp>
      <p:sp>
        <p:nvSpPr>
          <p:cNvPr id="9" name="Text Placeholder 2"/>
          <p:cNvSpPr>
            <a:spLocks noGrp="1"/>
          </p:cNvSpPr>
          <p:nvPr>
            <p:ph type="body" idx="1"/>
          </p:nvPr>
        </p:nvSpPr>
        <p:spPr>
          <a:xfrm>
            <a:off x="315176" y="831837"/>
            <a:ext cx="8520600" cy="3676368"/>
          </a:xfrm>
        </p:spPr>
        <p:txBody>
          <a:bodyPr>
            <a:normAutofit/>
          </a:bodyPr>
          <a:lstStyle/>
          <a:p>
            <a:pPr marL="114300" indent="0">
              <a:buNone/>
            </a:pPr>
            <a:r>
              <a:rPr lang="en-US" dirty="0" err="1" smtClean="0"/>
              <a:t>Bước</a:t>
            </a:r>
            <a:r>
              <a:rPr lang="en-US" dirty="0" smtClean="0"/>
              <a:t> 1: </a:t>
            </a:r>
            <a:r>
              <a:rPr lang="en-US" dirty="0" err="1" smtClean="0"/>
              <a:t>xác</a:t>
            </a:r>
            <a:r>
              <a:rPr lang="en-US" dirty="0" smtClean="0"/>
              <a:t> </a:t>
            </a:r>
            <a:r>
              <a:rPr lang="en-US" dirty="0" err="1" smtClean="0"/>
              <a:t>định</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endParaRPr lang="en-US" dirty="0" smtClean="0"/>
          </a:p>
          <a:p>
            <a:pPr marL="114300" indent="0">
              <a:buNone/>
            </a:pPr>
            <a:endParaRPr lang="en-US" dirty="0" smtClean="0"/>
          </a:p>
          <a:p>
            <a:pPr marL="114300" indent="0">
              <a:buNone/>
            </a:pPr>
            <a:r>
              <a:rPr lang="en-US" dirty="0" err="1" smtClean="0"/>
              <a:t>Bước</a:t>
            </a:r>
            <a:r>
              <a:rPr lang="en-US" dirty="0" smtClean="0"/>
              <a:t> 2: </a:t>
            </a:r>
            <a:r>
              <a:rPr lang="en-US" dirty="0" err="1" smtClean="0"/>
              <a:t>tính</a:t>
            </a:r>
            <a:r>
              <a:rPr lang="en-US" dirty="0" smtClean="0"/>
              <a:t> </a:t>
            </a:r>
            <a:r>
              <a:rPr lang="en-US" dirty="0" err="1" smtClean="0"/>
              <a:t>đầu</a:t>
            </a:r>
            <a:r>
              <a:rPr lang="en-US" dirty="0" smtClean="0"/>
              <a:t> </a:t>
            </a:r>
            <a:r>
              <a:rPr lang="en-US" dirty="0" err="1" smtClean="0"/>
              <a:t>ra</a:t>
            </a:r>
            <a:r>
              <a:rPr lang="en-US" dirty="0" smtClean="0"/>
              <a:t> </a:t>
            </a:r>
            <a:r>
              <a:rPr lang="en-US" dirty="0" err="1" smtClean="0"/>
              <a:t>dự</a:t>
            </a:r>
            <a:r>
              <a:rPr lang="en-US" dirty="0" smtClean="0"/>
              <a:t> </a:t>
            </a:r>
            <a:r>
              <a:rPr lang="en-US" dirty="0" err="1" smtClean="0"/>
              <a:t>đoán</a:t>
            </a:r>
            <a:endParaRPr lang="en-US" dirty="0" smtClean="0"/>
          </a:p>
          <a:p>
            <a:pPr marL="114300" indent="0">
              <a:buNone/>
            </a:pPr>
            <a:endParaRPr lang="en-US" dirty="0" smtClean="0"/>
          </a:p>
          <a:p>
            <a:pPr marL="114300" indent="0">
              <a:buNone/>
            </a:pPr>
            <a:r>
              <a:rPr lang="en-US" dirty="0" err="1" smtClean="0"/>
              <a:t>Bước</a:t>
            </a:r>
            <a:r>
              <a:rPr lang="en-US" dirty="0" smtClean="0"/>
              <a:t> 3: </a:t>
            </a:r>
            <a:r>
              <a:rPr lang="en-US" dirty="0" err="1" smtClean="0"/>
              <a:t>tính</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bằng</a:t>
            </a:r>
            <a:r>
              <a:rPr lang="en-US" dirty="0" smtClean="0"/>
              <a:t> </a:t>
            </a:r>
            <a:r>
              <a:rPr lang="en-US" dirty="0" err="1" smtClean="0"/>
              <a:t>cách</a:t>
            </a:r>
            <a:r>
              <a:rPr lang="en-US" dirty="0" smtClean="0"/>
              <a:t> so </a:t>
            </a:r>
            <a:r>
              <a:rPr lang="en-US" dirty="0" err="1" smtClean="0"/>
              <a:t>sánh</a:t>
            </a:r>
            <a:r>
              <a:rPr lang="en-US" dirty="0" smtClean="0"/>
              <a:t> </a:t>
            </a:r>
            <a:r>
              <a:rPr lang="en-US" dirty="0" err="1" smtClean="0"/>
              <a:t>đầu</a:t>
            </a:r>
            <a:r>
              <a:rPr lang="en-US" dirty="0" smtClean="0"/>
              <a:t> </a:t>
            </a:r>
            <a:r>
              <a:rPr lang="en-US" dirty="0" err="1" smtClean="0"/>
              <a:t>ra</a:t>
            </a:r>
            <a:r>
              <a:rPr lang="en-US" dirty="0" smtClean="0"/>
              <a:t> </a:t>
            </a:r>
            <a:r>
              <a:rPr lang="en-US" dirty="0" err="1" smtClean="0"/>
              <a:t>dự</a:t>
            </a:r>
            <a:r>
              <a:rPr lang="en-US" dirty="0" smtClean="0"/>
              <a:t> </a:t>
            </a:r>
            <a:r>
              <a:rPr lang="en-US" dirty="0" err="1" smtClean="0"/>
              <a:t>đoán</a:t>
            </a:r>
            <a:r>
              <a:rPr lang="en-US" dirty="0" smtClean="0"/>
              <a:t> </a:t>
            </a:r>
            <a:r>
              <a:rPr lang="en-US" dirty="0" err="1" smtClean="0"/>
              <a:t>và</a:t>
            </a:r>
            <a:r>
              <a:rPr lang="en-US" dirty="0" smtClean="0"/>
              <a:t> </a:t>
            </a:r>
            <a:r>
              <a:rPr lang="en-US" dirty="0" err="1" smtClean="0"/>
              <a:t>đầu</a:t>
            </a:r>
            <a:r>
              <a:rPr lang="en-US" dirty="0" smtClean="0"/>
              <a:t> </a:t>
            </a:r>
            <a:r>
              <a:rPr lang="en-US" dirty="0" err="1" smtClean="0"/>
              <a:t>ra</a:t>
            </a:r>
            <a:r>
              <a:rPr lang="en-US" dirty="0" smtClean="0"/>
              <a:t> </a:t>
            </a:r>
            <a:r>
              <a:rPr lang="en-US" dirty="0" err="1" smtClean="0"/>
              <a:t>thật</a:t>
            </a:r>
            <a:endParaRPr lang="en-US" dirty="0" smtClean="0"/>
          </a:p>
          <a:p>
            <a:pPr marL="114300" indent="0">
              <a:buNone/>
            </a:pPr>
            <a:endParaRPr lang="en-US" dirty="0" smtClean="0"/>
          </a:p>
          <a:p>
            <a:pPr marL="114300" indent="0">
              <a:buNone/>
            </a:pPr>
            <a:r>
              <a:rPr lang="en-US" dirty="0" err="1" smtClean="0"/>
              <a:t>Bước</a:t>
            </a:r>
            <a:r>
              <a:rPr lang="en-US" dirty="0" smtClean="0"/>
              <a:t> 4: </a:t>
            </a:r>
            <a:r>
              <a:rPr lang="en-US" dirty="0" err="1" smtClean="0"/>
              <a:t>tính</a:t>
            </a:r>
            <a:r>
              <a:rPr lang="en-US" dirty="0" smtClean="0"/>
              <a:t> </a:t>
            </a:r>
            <a:r>
              <a:rPr lang="en-US" dirty="0" err="1" smtClean="0"/>
              <a:t>đạo</a:t>
            </a:r>
            <a:r>
              <a:rPr lang="en-US" dirty="0" smtClean="0"/>
              <a:t> </a:t>
            </a:r>
            <a:r>
              <a:rPr lang="en-US" dirty="0" err="1" smtClean="0"/>
              <a:t>hàm</a:t>
            </a:r>
            <a:r>
              <a:rPr lang="en-US" dirty="0" smtClean="0"/>
              <a:t> </a:t>
            </a:r>
            <a:r>
              <a:rPr lang="en-US" dirty="0" err="1" smtClean="0"/>
              <a:t>của</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suy</a:t>
            </a:r>
            <a:r>
              <a:rPr lang="en-US" dirty="0" smtClean="0"/>
              <a:t> </a:t>
            </a:r>
            <a:r>
              <a:rPr lang="en-US" dirty="0" err="1" smtClean="0"/>
              <a:t>ra</a:t>
            </a:r>
            <a:r>
              <a:rPr lang="en-US" dirty="0" smtClean="0"/>
              <a:t> gradient</a:t>
            </a:r>
          </a:p>
          <a:p>
            <a:pPr marL="114300" indent="0">
              <a:buNone/>
            </a:pPr>
            <a:endParaRPr lang="en-US" dirty="0" smtClean="0"/>
          </a:p>
          <a:p>
            <a:pPr marL="114300" indent="0">
              <a:buNone/>
            </a:pPr>
            <a:r>
              <a:rPr lang="en-US" dirty="0" err="1" smtClean="0"/>
              <a:t>Bước</a:t>
            </a:r>
            <a:r>
              <a:rPr lang="en-US" dirty="0" smtClean="0"/>
              <a:t> 5: </a:t>
            </a:r>
            <a:r>
              <a:rPr lang="en-US" dirty="0" err="1" smtClean="0"/>
              <a:t>cập</a:t>
            </a:r>
            <a:r>
              <a:rPr lang="en-US" dirty="0" smtClean="0"/>
              <a:t> </a:t>
            </a:r>
            <a:r>
              <a:rPr lang="en-US" dirty="0" err="1" smtClean="0"/>
              <a:t>nhật</a:t>
            </a:r>
            <a:r>
              <a:rPr lang="en-US" dirty="0" smtClean="0"/>
              <a:t> </a:t>
            </a:r>
            <a:r>
              <a:rPr lang="en-US" dirty="0" err="1" smtClean="0"/>
              <a:t>ngược</a:t>
            </a:r>
            <a:r>
              <a:rPr lang="en-US" dirty="0" smtClean="0"/>
              <a:t> </a:t>
            </a:r>
            <a:r>
              <a:rPr lang="en-US" dirty="0" err="1" smtClean="0"/>
              <a:t>lại</a:t>
            </a:r>
            <a:r>
              <a:rPr lang="en-US" dirty="0" smtClean="0"/>
              <a:t> </a:t>
            </a:r>
            <a:r>
              <a:rPr lang="en-US" dirty="0" err="1" smtClean="0"/>
              <a:t>các</a:t>
            </a:r>
            <a:r>
              <a:rPr lang="en-US" dirty="0" smtClean="0"/>
              <a:t> </a:t>
            </a:r>
            <a:r>
              <a:rPr lang="en-US" dirty="0" err="1" smtClean="0"/>
              <a:t>trọng</a:t>
            </a:r>
            <a:r>
              <a:rPr lang="en-US" dirty="0" smtClean="0"/>
              <a:t> </a:t>
            </a:r>
            <a:r>
              <a:rPr lang="en-US" dirty="0" err="1" smtClean="0"/>
              <a:t>số</a:t>
            </a:r>
            <a:r>
              <a:rPr lang="en-US" dirty="0" smtClean="0"/>
              <a:t> </a:t>
            </a:r>
            <a:r>
              <a:rPr lang="en-US" dirty="0" err="1" smtClean="0"/>
              <a:t>từ</a:t>
            </a:r>
            <a:r>
              <a:rPr lang="en-US" dirty="0" smtClean="0"/>
              <a:t> </a:t>
            </a:r>
            <a:r>
              <a:rPr lang="en-US" dirty="0" err="1" smtClean="0"/>
              <a:t>lớp</a:t>
            </a:r>
            <a:r>
              <a:rPr lang="en-US" dirty="0" smtClean="0"/>
              <a:t> </a:t>
            </a:r>
            <a:r>
              <a:rPr lang="en-US" dirty="0" err="1" smtClean="0"/>
              <a:t>sau</a:t>
            </a:r>
            <a:r>
              <a:rPr lang="en-US" dirty="0" smtClean="0"/>
              <a:t> </a:t>
            </a:r>
            <a:r>
              <a:rPr lang="en-US" dirty="0" err="1" smtClean="0"/>
              <a:t>ra</a:t>
            </a:r>
            <a:r>
              <a:rPr lang="en-US" dirty="0" smtClean="0"/>
              <a:t> </a:t>
            </a:r>
            <a:r>
              <a:rPr lang="en-US" dirty="0" err="1" smtClean="0"/>
              <a:t>lớp</a:t>
            </a:r>
            <a:r>
              <a:rPr lang="en-US" dirty="0" smtClean="0"/>
              <a:t> </a:t>
            </a:r>
            <a:r>
              <a:rPr lang="en-US" dirty="0" err="1" smtClean="0"/>
              <a:t>trước</a:t>
            </a:r>
            <a:endParaRPr lang="en-US" dirty="0"/>
          </a:p>
        </p:txBody>
      </p:sp>
    </p:spTree>
    <p:extLst>
      <p:ext uri="{BB962C8B-B14F-4D97-AF65-F5344CB8AC3E}">
        <p14:creationId xmlns:p14="http://schemas.microsoft.com/office/powerpoint/2010/main" val="39319701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Huấn</a:t>
            </a:r>
            <a:r>
              <a:rPr lang="fr-FR" dirty="0" smtClean="0"/>
              <a:t> </a:t>
            </a:r>
            <a:r>
              <a:rPr lang="fr-FR" dirty="0" err="1" smtClean="0"/>
              <a:t>luyện</a:t>
            </a:r>
            <a:r>
              <a:rPr lang="fr-FR" dirty="0" smtClean="0"/>
              <a:t> </a:t>
            </a:r>
            <a:r>
              <a:rPr lang="fr-FR" dirty="0" err="1" smtClean="0"/>
              <a:t>mô</a:t>
            </a:r>
            <a:r>
              <a:rPr lang="fr-FR" dirty="0" smtClean="0"/>
              <a:t> </a:t>
            </a:r>
            <a:r>
              <a:rPr lang="fr-FR" dirty="0" err="1" smtClean="0"/>
              <a:t>hình</a:t>
            </a:r>
            <a:r>
              <a:rPr lang="fr-FR" dirty="0" smtClean="0"/>
              <a:t> </a:t>
            </a:r>
            <a:r>
              <a:rPr lang="fr-FR" dirty="0" err="1" smtClean="0"/>
              <a:t>bằng</a:t>
            </a:r>
            <a:r>
              <a:rPr lang="fr-FR" dirty="0" smtClean="0"/>
              <a:t> </a:t>
            </a:r>
            <a:r>
              <a:rPr lang="fr-FR" dirty="0" err="1" smtClean="0"/>
              <a:t>backpropagation</a:t>
            </a:r>
            <a:endParaRPr lang="en-US" dirty="0"/>
          </a:p>
        </p:txBody>
      </p:sp>
      <mc:AlternateContent xmlns:mc="http://schemas.openxmlformats.org/markup-compatibility/2006" xmlns:a14="http://schemas.microsoft.com/office/drawing/2010/main">
        <mc:Choice Requires="a14">
          <p:sp>
            <p:nvSpPr>
              <p:cNvPr id="9" name="Text Placeholder 2"/>
              <p:cNvSpPr>
                <a:spLocks noGrp="1"/>
              </p:cNvSpPr>
              <p:nvPr>
                <p:ph type="body" idx="1"/>
              </p:nvPr>
            </p:nvSpPr>
            <p:spPr>
              <a:xfrm>
                <a:off x="315176" y="831837"/>
                <a:ext cx="8520600" cy="3676368"/>
              </a:xfrm>
            </p:spPr>
            <p:txBody>
              <a:bodyPr>
                <a:normAutofit/>
              </a:bodyPr>
              <a:lstStyle/>
              <a:p>
                <a:pPr marL="114300" indent="0">
                  <a:buNone/>
                </a:pPr>
                <a:r>
                  <a:rPr lang="en-US" dirty="0" smtClean="0"/>
                  <a:t>Bước 1: </a:t>
                </a:r>
                <a:r>
                  <a:rPr lang="en-US" dirty="0" err="1" smtClean="0"/>
                  <a:t>xác</a:t>
                </a:r>
                <a:r>
                  <a:rPr lang="en-US" dirty="0" smtClean="0"/>
                  <a:t> </a:t>
                </a:r>
                <a:r>
                  <a:rPr lang="en-US" dirty="0" err="1" smtClean="0"/>
                  <a:t>định</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endParaRPr lang="en-US" dirty="0"/>
              </a:p>
              <a:p>
                <a:pPr marL="114300" indent="0" algn="ctr">
                  <a:buNone/>
                </a:pPr>
                <a:r>
                  <a:rPr lang="en-US" sz="1300" dirty="0" err="1" smtClean="0">
                    <a:solidFill>
                      <a:schemeClr val="tx1"/>
                    </a:solidFill>
                  </a:rPr>
                  <a:t>Lấy</a:t>
                </a:r>
                <a:r>
                  <a:rPr lang="en-US" sz="1300" dirty="0" smtClean="0">
                    <a:solidFill>
                      <a:schemeClr val="tx1"/>
                    </a:solidFill>
                  </a:rPr>
                  <a:t> </a:t>
                </a:r>
                <a:r>
                  <a:rPr lang="en-US" sz="1300" dirty="0" err="1" smtClean="0">
                    <a:solidFill>
                      <a:schemeClr val="tx1"/>
                    </a:solidFill>
                  </a:rPr>
                  <a:t>ví</a:t>
                </a:r>
                <a:r>
                  <a:rPr lang="en-US" sz="1300" dirty="0" smtClean="0">
                    <a:solidFill>
                      <a:schemeClr val="tx1"/>
                    </a:solidFill>
                  </a:rPr>
                  <a:t> </a:t>
                </a:r>
                <a:r>
                  <a:rPr lang="en-US" sz="1300" dirty="0" err="1" smtClean="0">
                    <a:solidFill>
                      <a:schemeClr val="tx1"/>
                    </a:solidFill>
                  </a:rPr>
                  <a:t>dụ</a:t>
                </a:r>
                <a:r>
                  <a:rPr lang="en-US" sz="1300" dirty="0" smtClean="0">
                    <a:solidFill>
                      <a:schemeClr val="tx1"/>
                    </a:solidFill>
                  </a:rPr>
                  <a:t> </a:t>
                </a:r>
                <a:r>
                  <a:rPr lang="en-US" sz="1300" dirty="0" err="1" smtClean="0">
                    <a:solidFill>
                      <a:schemeClr val="tx1"/>
                    </a:solidFill>
                  </a:rPr>
                  <a:t>hàm</a:t>
                </a:r>
                <a:r>
                  <a:rPr lang="en-US" sz="1300" dirty="0" smtClean="0">
                    <a:solidFill>
                      <a:schemeClr val="tx1"/>
                    </a:solidFill>
                  </a:rPr>
                  <a:t> </a:t>
                </a:r>
                <a:r>
                  <a:rPr lang="en-US" sz="1300" dirty="0" err="1" smtClean="0">
                    <a:solidFill>
                      <a:schemeClr val="tx1"/>
                    </a:solidFill>
                  </a:rPr>
                  <a:t>mất</a:t>
                </a:r>
                <a:r>
                  <a:rPr lang="en-US" sz="1300" dirty="0" smtClean="0">
                    <a:solidFill>
                      <a:schemeClr val="tx1"/>
                    </a:solidFill>
                  </a:rPr>
                  <a:t> </a:t>
                </a:r>
                <a:r>
                  <a:rPr lang="en-US" sz="1300" dirty="0" err="1" smtClean="0">
                    <a:solidFill>
                      <a:schemeClr val="tx1"/>
                    </a:solidFill>
                  </a:rPr>
                  <a:t>mát</a:t>
                </a:r>
                <a:r>
                  <a:rPr lang="en-US" sz="1300" dirty="0" smtClean="0">
                    <a:solidFill>
                      <a:schemeClr val="tx1"/>
                    </a:solidFill>
                  </a:rPr>
                  <a:t> MSE (mean square error)</a:t>
                </a:r>
              </a:p>
              <a:p>
                <a:pPr marL="114300" indent="0">
                  <a:buNone/>
                </a:pPr>
                <a:endParaRPr lang="en-US" dirty="0" smtClean="0"/>
              </a:p>
              <a:p>
                <a:pPr marL="114300" indent="0">
                  <a:buNone/>
                </a:pPr>
                <a:r>
                  <a:rPr lang="en-US" dirty="0" err="1" smtClean="0"/>
                  <a:t>Bước</a:t>
                </a:r>
                <a:r>
                  <a:rPr lang="en-US" dirty="0" smtClean="0"/>
                  <a:t> 2: </a:t>
                </a:r>
                <a:r>
                  <a:rPr lang="en-US" dirty="0" err="1" smtClean="0"/>
                  <a:t>tính</a:t>
                </a:r>
                <a:r>
                  <a:rPr lang="en-US" dirty="0" smtClean="0"/>
                  <a:t> </a:t>
                </a:r>
                <a:r>
                  <a:rPr lang="en-US" dirty="0" err="1" smtClean="0"/>
                  <a:t>đầu</a:t>
                </a:r>
                <a:r>
                  <a:rPr lang="en-US" dirty="0" smtClean="0"/>
                  <a:t> </a:t>
                </a:r>
                <a:r>
                  <a:rPr lang="en-US" dirty="0" err="1" smtClean="0"/>
                  <a:t>ra</a:t>
                </a:r>
                <a:r>
                  <a:rPr lang="en-US" dirty="0" smtClean="0"/>
                  <a:t> </a:t>
                </a:r>
                <a:r>
                  <a:rPr lang="en-US" dirty="0" err="1" smtClean="0"/>
                  <a:t>dự</a:t>
                </a:r>
                <a:r>
                  <a:rPr lang="en-US" dirty="0" smtClean="0"/>
                  <a:t> </a:t>
                </a:r>
                <a:r>
                  <a:rPr lang="en-US" dirty="0" err="1" smtClean="0"/>
                  <a:t>đoán</a:t>
                </a:r>
                <a:endParaRPr lang="en-US" dirty="0" smtClean="0"/>
              </a:p>
              <a:p>
                <a:pPr marL="114300" indent="0">
                  <a:buNone/>
                </a:pPr>
                <a14:m>
                  <m:oMathPara xmlns:m="http://schemas.openxmlformats.org/officeDocument/2006/math">
                    <m:oMathParaPr>
                      <m:jc m:val="centerGroup"/>
                    </m:oMathParaPr>
                    <m:oMath xmlns:m="http://schemas.openxmlformats.org/officeDocument/2006/math">
                      <m:acc>
                        <m:accPr>
                          <m:chr m:val="̂"/>
                          <m:ctrlPr>
                            <a:rPr lang="en-US" sz="1300" i="1" smtClean="0">
                              <a:solidFill>
                                <a:schemeClr val="tx1"/>
                              </a:solidFill>
                              <a:latin typeface="Cambria Math" panose="02040503050406030204" pitchFamily="18" charset="0"/>
                            </a:rPr>
                          </m:ctrlPr>
                        </m:accPr>
                        <m:e>
                          <m:r>
                            <a:rPr lang="en-US" sz="1300" i="1">
                              <a:solidFill>
                                <a:schemeClr val="tx1"/>
                              </a:solidFill>
                              <a:latin typeface="Cambria Math" panose="02040503050406030204" pitchFamily="18" charset="0"/>
                            </a:rPr>
                            <m:t>𝑌</m:t>
                          </m:r>
                        </m:e>
                      </m:acc>
                      <m:r>
                        <a:rPr lang="en-US" sz="1300">
                          <a:solidFill>
                            <a:schemeClr val="tx1"/>
                          </a:solidFill>
                          <a:latin typeface="Cambria Math" panose="02040503050406030204" pitchFamily="18" charset="0"/>
                        </a:rPr>
                        <m:t>=</m:t>
                      </m:r>
                      <m:sSup>
                        <m:sSupPr>
                          <m:ctrlPr>
                            <a:rPr lang="en-US" sz="1300" i="1">
                              <a:solidFill>
                                <a:schemeClr val="tx1"/>
                              </a:solidFill>
                              <a:latin typeface="Cambria Math" panose="02040503050406030204" pitchFamily="18" charset="0"/>
                            </a:rPr>
                          </m:ctrlPr>
                        </m:sSupPr>
                        <m:e>
                          <m:r>
                            <a:rPr lang="en-US" sz="1300" i="1">
                              <a:solidFill>
                                <a:schemeClr val="tx1"/>
                              </a:solidFill>
                              <a:latin typeface="Cambria Math" panose="02040503050406030204" pitchFamily="18" charset="0"/>
                            </a:rPr>
                            <m:t>𝐴</m:t>
                          </m:r>
                        </m:e>
                        <m:sup>
                          <m:r>
                            <a:rPr lang="en-US" sz="1300" i="1">
                              <a:solidFill>
                                <a:schemeClr val="tx1"/>
                              </a:solidFill>
                              <a:latin typeface="Cambria Math" panose="02040503050406030204" pitchFamily="18" charset="0"/>
                            </a:rPr>
                            <m:t>(</m:t>
                          </m:r>
                          <m:r>
                            <a:rPr lang="en-US" sz="1300" i="1">
                              <a:solidFill>
                                <a:schemeClr val="tx1"/>
                              </a:solidFill>
                              <a:latin typeface="Cambria Math" panose="02040503050406030204" pitchFamily="18" charset="0"/>
                            </a:rPr>
                            <m:t>𝐿</m:t>
                          </m:r>
                          <m:r>
                            <a:rPr lang="en-US" sz="1300" i="1">
                              <a:solidFill>
                                <a:schemeClr val="tx1"/>
                              </a:solidFill>
                              <a:latin typeface="Cambria Math" panose="02040503050406030204" pitchFamily="18" charset="0"/>
                            </a:rPr>
                            <m:t>)</m:t>
                          </m:r>
                        </m:sup>
                      </m:sSup>
                      <m:r>
                        <a:rPr lang="en-US" sz="1300" b="0" i="1" smtClean="0">
                          <a:solidFill>
                            <a:schemeClr val="tx1"/>
                          </a:solidFill>
                          <a:latin typeface="Cambria Math" panose="02040503050406030204" pitchFamily="18" charset="0"/>
                        </a:rPr>
                        <m:t>=</m:t>
                      </m:r>
                      <m:r>
                        <a:rPr lang="en-US" sz="1300" i="1">
                          <a:solidFill>
                            <a:schemeClr val="tx1"/>
                          </a:solidFill>
                          <a:latin typeface="Cambria Math" panose="02040503050406030204" pitchFamily="18" charset="0"/>
                        </a:rPr>
                        <m:t>𝑓</m:t>
                      </m:r>
                      <m:d>
                        <m:dPr>
                          <m:ctrlPr>
                            <a:rPr lang="en-US" sz="1300" i="1">
                              <a:solidFill>
                                <a:schemeClr val="tx1"/>
                              </a:solidFill>
                              <a:latin typeface="Cambria Math" panose="02040503050406030204" pitchFamily="18" charset="0"/>
                            </a:rPr>
                          </m:ctrlPr>
                        </m:dPr>
                        <m:e>
                          <m:sSup>
                            <m:sSupPr>
                              <m:ctrlPr>
                                <a:rPr lang="en-US" sz="1300" i="1">
                                  <a:solidFill>
                                    <a:schemeClr val="tx1"/>
                                  </a:solidFill>
                                  <a:latin typeface="Cambria Math" panose="02040503050406030204" pitchFamily="18" charset="0"/>
                                </a:rPr>
                              </m:ctrlPr>
                            </m:sSupPr>
                            <m:e>
                              <m:r>
                                <a:rPr lang="en-US" sz="1300" i="1">
                                  <a:solidFill>
                                    <a:schemeClr val="tx1"/>
                                  </a:solidFill>
                                  <a:latin typeface="Cambria Math" panose="02040503050406030204" pitchFamily="18" charset="0"/>
                                </a:rPr>
                                <m:t>𝑍</m:t>
                              </m:r>
                            </m:e>
                            <m:sup>
                              <m:d>
                                <m:dPr>
                                  <m:ctrlPr>
                                    <a:rPr lang="en-US" sz="1300" b="0" i="1">
                                      <a:solidFill>
                                        <a:schemeClr val="tx1"/>
                                      </a:solidFill>
                                      <a:latin typeface="Cambria Math" panose="02040503050406030204" pitchFamily="18" charset="0"/>
                                    </a:rPr>
                                  </m:ctrlPr>
                                </m:dPr>
                                <m:e>
                                  <m:r>
                                    <a:rPr lang="en-US" sz="1300" b="0" i="1" smtClean="0">
                                      <a:solidFill>
                                        <a:schemeClr val="tx1"/>
                                      </a:solidFill>
                                      <a:latin typeface="Cambria Math" panose="02040503050406030204" pitchFamily="18" charset="0"/>
                                    </a:rPr>
                                    <m:t>𝐿</m:t>
                                  </m:r>
                                </m:e>
                              </m:d>
                            </m:sup>
                          </m:sSup>
                        </m:e>
                      </m:d>
                      <m:r>
                        <a:rPr lang="en-US" sz="1300" b="0" i="1" smtClean="0">
                          <a:solidFill>
                            <a:schemeClr val="tx1"/>
                          </a:solidFill>
                          <a:latin typeface="Cambria Math" panose="02040503050406030204" pitchFamily="18" charset="0"/>
                        </a:rPr>
                        <m:t>=</m:t>
                      </m:r>
                      <m:r>
                        <a:rPr lang="en-US" sz="1300" b="0" i="1" smtClean="0">
                          <a:solidFill>
                            <a:schemeClr val="tx1"/>
                          </a:solidFill>
                          <a:latin typeface="Cambria Math" panose="02040503050406030204" pitchFamily="18" charset="0"/>
                        </a:rPr>
                        <m:t>𝑓</m:t>
                      </m:r>
                      <m:r>
                        <a:rPr lang="en-US" sz="1300" b="0" i="1" smtClean="0">
                          <a:solidFill>
                            <a:schemeClr val="tx1"/>
                          </a:solidFill>
                          <a:latin typeface="Cambria Math" panose="02040503050406030204" pitchFamily="18" charset="0"/>
                        </a:rPr>
                        <m:t>(</m:t>
                      </m:r>
                      <m:sSup>
                        <m:sSupPr>
                          <m:ctrlPr>
                            <a:rPr lang="en-US" sz="1300" i="1">
                              <a:solidFill>
                                <a:schemeClr val="tx1"/>
                              </a:solidFill>
                              <a:latin typeface="Cambria Math" panose="02040503050406030204" pitchFamily="18" charset="0"/>
                            </a:rPr>
                          </m:ctrlPr>
                        </m:sSupPr>
                        <m:e>
                          <m:r>
                            <a:rPr lang="en-US" sz="1300" i="1">
                              <a:solidFill>
                                <a:schemeClr val="tx1"/>
                              </a:solidFill>
                              <a:latin typeface="Cambria Math" panose="02040503050406030204" pitchFamily="18" charset="0"/>
                            </a:rPr>
                            <m:t>𝑊</m:t>
                          </m:r>
                        </m:e>
                        <m:sup>
                          <m:d>
                            <m:dPr>
                              <m:ctrlPr>
                                <a:rPr lang="en-US" sz="1300" i="1">
                                  <a:solidFill>
                                    <a:schemeClr val="tx1"/>
                                  </a:solidFill>
                                  <a:latin typeface="Cambria Math" panose="02040503050406030204" pitchFamily="18" charset="0"/>
                                </a:rPr>
                              </m:ctrlPr>
                            </m:dPr>
                            <m:e>
                              <m:r>
                                <a:rPr lang="en-US" sz="1300" b="0" i="1" smtClean="0">
                                  <a:solidFill>
                                    <a:schemeClr val="tx1"/>
                                  </a:solidFill>
                                  <a:latin typeface="Cambria Math" panose="02040503050406030204" pitchFamily="18" charset="0"/>
                                </a:rPr>
                                <m:t>𝐿</m:t>
                              </m:r>
                            </m:e>
                          </m:d>
                          <m:r>
                            <a:rPr lang="en-US" sz="1300" i="1">
                              <a:solidFill>
                                <a:schemeClr val="tx1"/>
                              </a:solidFill>
                              <a:latin typeface="Cambria Math" panose="02040503050406030204" pitchFamily="18" charset="0"/>
                            </a:rPr>
                            <m:t>𝑇</m:t>
                          </m:r>
                        </m:sup>
                      </m:sSup>
                      <m:sSup>
                        <m:sSupPr>
                          <m:ctrlPr>
                            <a:rPr lang="en-US" sz="1300" i="1">
                              <a:solidFill>
                                <a:schemeClr val="tx1"/>
                              </a:solidFill>
                              <a:latin typeface="Cambria Math" panose="02040503050406030204" pitchFamily="18" charset="0"/>
                            </a:rPr>
                          </m:ctrlPr>
                        </m:sSupPr>
                        <m:e>
                          <m:r>
                            <a:rPr lang="en-US" sz="1300" i="1">
                              <a:solidFill>
                                <a:schemeClr val="tx1"/>
                              </a:solidFill>
                              <a:latin typeface="Cambria Math" panose="02040503050406030204" pitchFamily="18" charset="0"/>
                            </a:rPr>
                            <m:t>𝐴</m:t>
                          </m:r>
                        </m:e>
                        <m:sup>
                          <m:d>
                            <m:dPr>
                              <m:ctrlPr>
                                <a:rPr lang="en-US" sz="1300" b="0" i="1">
                                  <a:solidFill>
                                    <a:schemeClr val="tx1"/>
                                  </a:solidFill>
                                  <a:latin typeface="Cambria Math" panose="02040503050406030204" pitchFamily="18" charset="0"/>
                                </a:rPr>
                              </m:ctrlPr>
                            </m:dPr>
                            <m:e>
                              <m:r>
                                <a:rPr lang="en-US" sz="1300" b="0" i="1" smtClean="0">
                                  <a:solidFill>
                                    <a:schemeClr val="tx1"/>
                                  </a:solidFill>
                                  <a:latin typeface="Cambria Math" panose="02040503050406030204" pitchFamily="18" charset="0"/>
                                </a:rPr>
                                <m:t>𝐿</m:t>
                              </m:r>
                              <m:r>
                                <a:rPr lang="en-US" sz="1300" i="1">
                                  <a:solidFill>
                                    <a:schemeClr val="tx1"/>
                                  </a:solidFill>
                                  <a:latin typeface="Cambria Math" panose="02040503050406030204" pitchFamily="18" charset="0"/>
                                </a:rPr>
                                <m:t>−1</m:t>
                              </m:r>
                            </m:e>
                          </m:d>
                        </m:sup>
                      </m:sSup>
                      <m:r>
                        <a:rPr lang="en-US" sz="1300" i="1">
                          <a:solidFill>
                            <a:schemeClr val="tx1"/>
                          </a:solidFill>
                          <a:latin typeface="Cambria Math" panose="02040503050406030204" pitchFamily="18" charset="0"/>
                        </a:rPr>
                        <m:t>+</m:t>
                      </m:r>
                      <m:sSup>
                        <m:sSupPr>
                          <m:ctrlPr>
                            <a:rPr lang="en-US" sz="1300" i="1">
                              <a:solidFill>
                                <a:schemeClr val="tx1"/>
                              </a:solidFill>
                              <a:latin typeface="Cambria Math" panose="02040503050406030204" pitchFamily="18" charset="0"/>
                            </a:rPr>
                          </m:ctrlPr>
                        </m:sSupPr>
                        <m:e>
                          <m:r>
                            <a:rPr lang="en-US" sz="1300" i="1">
                              <a:solidFill>
                                <a:schemeClr val="tx1"/>
                              </a:solidFill>
                              <a:latin typeface="Cambria Math" panose="02040503050406030204" pitchFamily="18" charset="0"/>
                            </a:rPr>
                            <m:t>𝐵</m:t>
                          </m:r>
                        </m:e>
                        <m:sup>
                          <m:d>
                            <m:dPr>
                              <m:ctrlPr>
                                <a:rPr lang="en-US" sz="1300" b="0" i="1">
                                  <a:solidFill>
                                    <a:schemeClr val="tx1"/>
                                  </a:solidFill>
                                  <a:latin typeface="Cambria Math" panose="02040503050406030204" pitchFamily="18" charset="0"/>
                                </a:rPr>
                              </m:ctrlPr>
                            </m:dPr>
                            <m:e>
                              <m:r>
                                <a:rPr lang="en-US" sz="1300" b="0" i="1" smtClean="0">
                                  <a:solidFill>
                                    <a:schemeClr val="tx1"/>
                                  </a:solidFill>
                                  <a:latin typeface="Cambria Math" panose="02040503050406030204" pitchFamily="18" charset="0"/>
                                </a:rPr>
                                <m:t>𝐿</m:t>
                              </m:r>
                            </m:e>
                          </m:d>
                        </m:sup>
                      </m:sSup>
                      <m:r>
                        <a:rPr lang="en-US" sz="1300" b="0" i="1" smtClean="0">
                          <a:solidFill>
                            <a:schemeClr val="tx1"/>
                          </a:solidFill>
                          <a:latin typeface="Cambria Math" panose="02040503050406030204" pitchFamily="18" charset="0"/>
                        </a:rPr>
                        <m:t>)</m:t>
                      </m:r>
                    </m:oMath>
                  </m:oMathPara>
                </a14:m>
                <a:endParaRPr lang="en-US" sz="1300" dirty="0" smtClean="0">
                  <a:solidFill>
                    <a:schemeClr val="tx1"/>
                  </a:solidFill>
                </a:endParaRPr>
              </a:p>
              <a:p>
                <a:pPr marL="114300" indent="0">
                  <a:buNone/>
                </a:pPr>
                <a:endParaRPr lang="en-US" sz="1300" dirty="0" smtClean="0">
                  <a:solidFill>
                    <a:schemeClr val="tx1"/>
                  </a:solidFill>
                </a:endParaRPr>
              </a:p>
              <a:p>
                <a:pPr marL="114300" indent="0">
                  <a:buNone/>
                </a:pPr>
                <a:r>
                  <a:rPr lang="en-US" dirty="0" err="1" smtClean="0"/>
                  <a:t>Bước</a:t>
                </a:r>
                <a:r>
                  <a:rPr lang="en-US" dirty="0" smtClean="0"/>
                  <a:t> 3: </a:t>
                </a:r>
                <a:r>
                  <a:rPr lang="en-US" dirty="0" err="1" smtClean="0"/>
                  <a:t>tính</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bằng</a:t>
                </a:r>
                <a:r>
                  <a:rPr lang="en-US" dirty="0" smtClean="0"/>
                  <a:t> </a:t>
                </a:r>
                <a:r>
                  <a:rPr lang="en-US" dirty="0" err="1" smtClean="0"/>
                  <a:t>cách</a:t>
                </a:r>
                <a:r>
                  <a:rPr lang="en-US" dirty="0" smtClean="0"/>
                  <a:t> so </a:t>
                </a:r>
                <a:r>
                  <a:rPr lang="en-US" dirty="0" err="1" smtClean="0"/>
                  <a:t>sánh</a:t>
                </a:r>
                <a:r>
                  <a:rPr lang="en-US" dirty="0" smtClean="0"/>
                  <a:t> </a:t>
                </a:r>
                <a:r>
                  <a:rPr lang="en-US" dirty="0" err="1" smtClean="0"/>
                  <a:t>đầu</a:t>
                </a:r>
                <a:r>
                  <a:rPr lang="en-US" dirty="0" smtClean="0"/>
                  <a:t> </a:t>
                </a:r>
                <a:r>
                  <a:rPr lang="en-US" dirty="0" err="1" smtClean="0"/>
                  <a:t>ra</a:t>
                </a:r>
                <a:r>
                  <a:rPr lang="en-US" dirty="0" smtClean="0"/>
                  <a:t> </a:t>
                </a:r>
                <a:r>
                  <a:rPr lang="en-US" dirty="0" err="1" smtClean="0"/>
                  <a:t>dự</a:t>
                </a:r>
                <a:r>
                  <a:rPr lang="en-US" dirty="0" smtClean="0"/>
                  <a:t> </a:t>
                </a:r>
                <a:r>
                  <a:rPr lang="en-US" dirty="0" err="1" smtClean="0"/>
                  <a:t>đoán</a:t>
                </a:r>
                <a:r>
                  <a:rPr lang="en-US" dirty="0" smtClean="0"/>
                  <a:t> </a:t>
                </a:r>
                <a:r>
                  <a:rPr lang="en-US" dirty="0" err="1" smtClean="0"/>
                  <a:t>và</a:t>
                </a:r>
                <a:r>
                  <a:rPr lang="en-US" dirty="0" smtClean="0"/>
                  <a:t> </a:t>
                </a:r>
                <a:r>
                  <a:rPr lang="en-US" dirty="0" err="1" smtClean="0"/>
                  <a:t>đầu</a:t>
                </a:r>
                <a:r>
                  <a:rPr lang="en-US" dirty="0" smtClean="0"/>
                  <a:t> </a:t>
                </a:r>
                <a:r>
                  <a:rPr lang="en-US" dirty="0" err="1" smtClean="0"/>
                  <a:t>ra</a:t>
                </a:r>
                <a:r>
                  <a:rPr lang="en-US" dirty="0" smtClean="0"/>
                  <a:t> </a:t>
                </a:r>
                <a:r>
                  <a:rPr lang="en-US" dirty="0" err="1" smtClean="0"/>
                  <a:t>thật</a:t>
                </a:r>
                <a:endParaRPr lang="en-US" dirty="0" smtClean="0"/>
              </a:p>
              <a:p>
                <a:pPr marL="114300" indent="0">
                  <a:buNone/>
                </a:pPr>
                <a14:m>
                  <m:oMathPara xmlns:m="http://schemas.openxmlformats.org/officeDocument/2006/math">
                    <m:oMathParaPr>
                      <m:jc m:val="centerGroup"/>
                    </m:oMathParaPr>
                    <m:oMath xmlns:m="http://schemas.openxmlformats.org/officeDocument/2006/math">
                      <m:r>
                        <a:rPr lang="en-US" sz="1300" i="1" smtClean="0">
                          <a:solidFill>
                            <a:schemeClr val="tx1"/>
                          </a:solidFill>
                          <a:latin typeface="Cambria Math" panose="02040503050406030204" pitchFamily="18" charset="0"/>
                        </a:rPr>
                        <m:t>𝐿</m:t>
                      </m:r>
                      <m:d>
                        <m:dPr>
                          <m:ctrlPr>
                            <a:rPr lang="en-US" sz="1300" i="1">
                              <a:solidFill>
                                <a:schemeClr val="tx1"/>
                              </a:solidFill>
                              <a:latin typeface="Cambria Math" panose="02040503050406030204" pitchFamily="18" charset="0"/>
                            </a:rPr>
                          </m:ctrlPr>
                        </m:dPr>
                        <m:e>
                          <m:r>
                            <a:rPr lang="en-US" sz="1300" i="1">
                              <a:solidFill>
                                <a:schemeClr val="tx1"/>
                              </a:solidFill>
                              <a:latin typeface="Cambria Math" panose="02040503050406030204" pitchFamily="18" charset="0"/>
                            </a:rPr>
                            <m:t>𝑊</m:t>
                          </m:r>
                          <m:r>
                            <a:rPr lang="en-US" sz="1300" i="1">
                              <a:solidFill>
                                <a:schemeClr val="tx1"/>
                              </a:solidFill>
                              <a:latin typeface="Cambria Math" panose="02040503050406030204" pitchFamily="18" charset="0"/>
                            </a:rPr>
                            <m:t>,</m:t>
                          </m:r>
                          <m:r>
                            <a:rPr lang="en-US" sz="1300" i="1">
                              <a:solidFill>
                                <a:schemeClr val="tx1"/>
                              </a:solidFill>
                              <a:latin typeface="Cambria Math" panose="02040503050406030204" pitchFamily="18" charset="0"/>
                            </a:rPr>
                            <m:t>𝑏</m:t>
                          </m:r>
                          <m:r>
                            <a:rPr lang="en-US" sz="1300" i="1">
                              <a:solidFill>
                                <a:schemeClr val="tx1"/>
                              </a:solidFill>
                              <a:latin typeface="Cambria Math" panose="02040503050406030204" pitchFamily="18" charset="0"/>
                            </a:rPr>
                            <m:t>,</m:t>
                          </m:r>
                          <m:r>
                            <a:rPr lang="en-US" sz="1300" i="1">
                              <a:solidFill>
                                <a:schemeClr val="tx1"/>
                              </a:solidFill>
                              <a:latin typeface="Cambria Math" panose="02040503050406030204" pitchFamily="18" charset="0"/>
                            </a:rPr>
                            <m:t>𝑋</m:t>
                          </m:r>
                          <m:r>
                            <a:rPr lang="en-US" sz="1300" i="1">
                              <a:solidFill>
                                <a:schemeClr val="tx1"/>
                              </a:solidFill>
                              <a:latin typeface="Cambria Math" panose="02040503050406030204" pitchFamily="18" charset="0"/>
                            </a:rPr>
                            <m:t>,</m:t>
                          </m:r>
                          <m:r>
                            <a:rPr lang="en-US" sz="1300" i="1">
                              <a:solidFill>
                                <a:schemeClr val="tx1"/>
                              </a:solidFill>
                              <a:latin typeface="Cambria Math" panose="02040503050406030204" pitchFamily="18" charset="0"/>
                            </a:rPr>
                            <m:t>𝑌</m:t>
                          </m:r>
                        </m:e>
                      </m:d>
                      <m:r>
                        <a:rPr lang="en-US" sz="1300" i="1">
                          <a:solidFill>
                            <a:schemeClr val="tx1"/>
                          </a:solidFill>
                          <a:latin typeface="Cambria Math" panose="02040503050406030204" pitchFamily="18" charset="0"/>
                        </a:rPr>
                        <m:t>=</m:t>
                      </m:r>
                      <m:f>
                        <m:fPr>
                          <m:ctrlPr>
                            <a:rPr lang="en-US" sz="1300" i="1">
                              <a:solidFill>
                                <a:schemeClr val="tx1"/>
                              </a:solidFill>
                              <a:latin typeface="Cambria Math" panose="02040503050406030204" pitchFamily="18" charset="0"/>
                            </a:rPr>
                          </m:ctrlPr>
                        </m:fPr>
                        <m:num>
                          <m:r>
                            <a:rPr lang="en-US" sz="1300" i="1">
                              <a:solidFill>
                                <a:schemeClr val="tx1"/>
                              </a:solidFill>
                              <a:latin typeface="Cambria Math" panose="02040503050406030204" pitchFamily="18" charset="0"/>
                            </a:rPr>
                            <m:t>1</m:t>
                          </m:r>
                        </m:num>
                        <m:den>
                          <m:r>
                            <a:rPr lang="en-US" sz="1300" i="1">
                              <a:solidFill>
                                <a:schemeClr val="tx1"/>
                              </a:solidFill>
                              <a:latin typeface="Cambria Math" panose="02040503050406030204" pitchFamily="18" charset="0"/>
                            </a:rPr>
                            <m:t>𝑁</m:t>
                          </m:r>
                        </m:den>
                      </m:f>
                      <m:nary>
                        <m:naryPr>
                          <m:chr m:val="∑"/>
                          <m:ctrlPr>
                            <a:rPr lang="en-US" sz="1300" i="1">
                              <a:solidFill>
                                <a:schemeClr val="tx1"/>
                              </a:solidFill>
                              <a:latin typeface="Cambria Math" panose="02040503050406030204" pitchFamily="18" charset="0"/>
                            </a:rPr>
                          </m:ctrlPr>
                        </m:naryPr>
                        <m:sub>
                          <m:r>
                            <m:rPr>
                              <m:brk m:alnAt="23"/>
                            </m:rPr>
                            <a:rPr lang="en-US" sz="1300" i="1">
                              <a:solidFill>
                                <a:schemeClr val="tx1"/>
                              </a:solidFill>
                              <a:latin typeface="Cambria Math" panose="02040503050406030204" pitchFamily="18" charset="0"/>
                            </a:rPr>
                            <m:t>𝑛</m:t>
                          </m:r>
                          <m:r>
                            <a:rPr lang="en-US" sz="1300" i="1">
                              <a:solidFill>
                                <a:schemeClr val="tx1"/>
                              </a:solidFill>
                              <a:latin typeface="Cambria Math" panose="02040503050406030204" pitchFamily="18" charset="0"/>
                            </a:rPr>
                            <m:t>=1</m:t>
                          </m:r>
                        </m:sub>
                        <m:sup>
                          <m:r>
                            <a:rPr lang="en-US" sz="1300" i="1">
                              <a:solidFill>
                                <a:schemeClr val="tx1"/>
                              </a:solidFill>
                              <a:latin typeface="Cambria Math" panose="02040503050406030204" pitchFamily="18" charset="0"/>
                            </a:rPr>
                            <m:t>𝑁</m:t>
                          </m:r>
                        </m:sup>
                        <m:e>
                          <m:sSubSup>
                            <m:sSubSupPr>
                              <m:ctrlPr>
                                <a:rPr lang="en-US" sz="1300" i="1">
                                  <a:solidFill>
                                    <a:schemeClr val="tx1"/>
                                  </a:solidFill>
                                  <a:latin typeface="Cambria Math" panose="02040503050406030204" pitchFamily="18" charset="0"/>
                                </a:rPr>
                              </m:ctrlPr>
                            </m:sSubSupPr>
                            <m:e>
                              <m:d>
                                <m:dPr>
                                  <m:begChr m:val="‖"/>
                                  <m:endChr m:val="‖"/>
                                  <m:ctrlPr>
                                    <a:rPr lang="en-US" sz="1300" i="1">
                                      <a:solidFill>
                                        <a:schemeClr val="tx1"/>
                                      </a:solidFill>
                                      <a:latin typeface="Cambria Math" panose="02040503050406030204" pitchFamily="18" charset="0"/>
                                    </a:rPr>
                                  </m:ctrlPr>
                                </m:dPr>
                                <m:e>
                                  <m:sSub>
                                    <m:sSubPr>
                                      <m:ctrlPr>
                                        <a:rPr lang="en-US" sz="1300" i="1">
                                          <a:solidFill>
                                            <a:schemeClr val="tx1"/>
                                          </a:solidFill>
                                          <a:latin typeface="Cambria Math" panose="02040503050406030204" pitchFamily="18" charset="0"/>
                                        </a:rPr>
                                      </m:ctrlPr>
                                    </m:sSubPr>
                                    <m:e>
                                      <m:r>
                                        <a:rPr lang="en-US" sz="1300" i="1">
                                          <a:solidFill>
                                            <a:schemeClr val="tx1"/>
                                          </a:solidFill>
                                          <a:latin typeface="Cambria Math" panose="02040503050406030204" pitchFamily="18" charset="0"/>
                                        </a:rPr>
                                        <m:t>𝑦</m:t>
                                      </m:r>
                                    </m:e>
                                    <m:sub>
                                      <m:r>
                                        <a:rPr lang="en-US" sz="1300" i="1">
                                          <a:solidFill>
                                            <a:schemeClr val="tx1"/>
                                          </a:solidFill>
                                          <a:latin typeface="Cambria Math" panose="02040503050406030204" pitchFamily="18" charset="0"/>
                                        </a:rPr>
                                        <m:t>𝑛</m:t>
                                      </m:r>
                                    </m:sub>
                                  </m:sSub>
                                  <m:r>
                                    <a:rPr lang="en-US" sz="1300" i="1">
                                      <a:solidFill>
                                        <a:schemeClr val="tx1"/>
                                      </a:solidFill>
                                      <a:latin typeface="Cambria Math" panose="02040503050406030204" pitchFamily="18" charset="0"/>
                                    </a:rPr>
                                    <m:t>−</m:t>
                                  </m:r>
                                  <m:acc>
                                    <m:accPr>
                                      <m:chr m:val="̂"/>
                                      <m:ctrlPr>
                                        <a:rPr lang="en-US" sz="1300" i="1">
                                          <a:solidFill>
                                            <a:schemeClr val="tx1"/>
                                          </a:solidFill>
                                          <a:latin typeface="Cambria Math" panose="02040503050406030204" pitchFamily="18" charset="0"/>
                                        </a:rPr>
                                      </m:ctrlPr>
                                    </m:accPr>
                                    <m:e>
                                      <m:sSub>
                                        <m:sSubPr>
                                          <m:ctrlPr>
                                            <a:rPr lang="en-US" sz="1300" i="1">
                                              <a:solidFill>
                                                <a:schemeClr val="tx1"/>
                                              </a:solidFill>
                                              <a:latin typeface="Cambria Math" panose="02040503050406030204" pitchFamily="18" charset="0"/>
                                            </a:rPr>
                                          </m:ctrlPr>
                                        </m:sSubPr>
                                        <m:e>
                                          <m:r>
                                            <a:rPr lang="en-US" sz="1300" i="1">
                                              <a:solidFill>
                                                <a:schemeClr val="tx1"/>
                                              </a:solidFill>
                                              <a:latin typeface="Cambria Math" panose="02040503050406030204" pitchFamily="18" charset="0"/>
                                            </a:rPr>
                                            <m:t>𝑦</m:t>
                                          </m:r>
                                        </m:e>
                                        <m:sub>
                                          <m:r>
                                            <a:rPr lang="en-US" sz="1300" i="1">
                                              <a:solidFill>
                                                <a:schemeClr val="tx1"/>
                                              </a:solidFill>
                                              <a:latin typeface="Cambria Math" panose="02040503050406030204" pitchFamily="18" charset="0"/>
                                            </a:rPr>
                                            <m:t>𝑛</m:t>
                                          </m:r>
                                        </m:sub>
                                      </m:sSub>
                                    </m:e>
                                  </m:acc>
                                </m:e>
                              </m:d>
                            </m:e>
                            <m:sub>
                              <m:r>
                                <a:rPr lang="en-US" sz="1300" i="1">
                                  <a:solidFill>
                                    <a:schemeClr val="tx1"/>
                                  </a:solidFill>
                                  <a:latin typeface="Cambria Math" panose="02040503050406030204" pitchFamily="18" charset="0"/>
                                </a:rPr>
                                <m:t>2</m:t>
                              </m:r>
                            </m:sub>
                            <m:sup>
                              <m:r>
                                <a:rPr lang="en-US" sz="1300" i="1">
                                  <a:solidFill>
                                    <a:schemeClr val="tx1"/>
                                  </a:solidFill>
                                  <a:latin typeface="Cambria Math" panose="02040503050406030204" pitchFamily="18" charset="0"/>
                                </a:rPr>
                                <m:t>2</m:t>
                              </m:r>
                            </m:sup>
                          </m:sSubSup>
                        </m:e>
                      </m:nary>
                      <m:r>
                        <a:rPr lang="en-US" sz="1300" i="1">
                          <a:solidFill>
                            <a:schemeClr val="tx1"/>
                          </a:solidFill>
                          <a:latin typeface="Cambria Math" panose="02040503050406030204" pitchFamily="18" charset="0"/>
                        </a:rPr>
                        <m:t>=</m:t>
                      </m:r>
                      <m:f>
                        <m:fPr>
                          <m:ctrlPr>
                            <a:rPr lang="en-US" sz="1300" i="1">
                              <a:solidFill>
                                <a:schemeClr val="tx1"/>
                              </a:solidFill>
                              <a:latin typeface="Cambria Math" panose="02040503050406030204" pitchFamily="18" charset="0"/>
                            </a:rPr>
                          </m:ctrlPr>
                        </m:fPr>
                        <m:num>
                          <m:r>
                            <a:rPr lang="en-US" sz="1300" i="1">
                              <a:solidFill>
                                <a:schemeClr val="tx1"/>
                              </a:solidFill>
                              <a:latin typeface="Cambria Math" panose="02040503050406030204" pitchFamily="18" charset="0"/>
                            </a:rPr>
                            <m:t>1</m:t>
                          </m:r>
                        </m:num>
                        <m:den>
                          <m:r>
                            <a:rPr lang="en-US" sz="1300" i="1">
                              <a:solidFill>
                                <a:schemeClr val="tx1"/>
                              </a:solidFill>
                              <a:latin typeface="Cambria Math" panose="02040503050406030204" pitchFamily="18" charset="0"/>
                            </a:rPr>
                            <m:t>𝑁</m:t>
                          </m:r>
                        </m:den>
                      </m:f>
                      <m:nary>
                        <m:naryPr>
                          <m:chr m:val="∑"/>
                          <m:ctrlPr>
                            <a:rPr lang="en-US" sz="1300" i="1">
                              <a:solidFill>
                                <a:schemeClr val="tx1"/>
                              </a:solidFill>
                              <a:latin typeface="Cambria Math" panose="02040503050406030204" pitchFamily="18" charset="0"/>
                            </a:rPr>
                          </m:ctrlPr>
                        </m:naryPr>
                        <m:sub>
                          <m:r>
                            <m:rPr>
                              <m:brk m:alnAt="23"/>
                            </m:rPr>
                            <a:rPr lang="en-US" sz="1300" i="1">
                              <a:solidFill>
                                <a:schemeClr val="tx1"/>
                              </a:solidFill>
                              <a:latin typeface="Cambria Math" panose="02040503050406030204" pitchFamily="18" charset="0"/>
                            </a:rPr>
                            <m:t>𝑛</m:t>
                          </m:r>
                          <m:r>
                            <a:rPr lang="en-US" sz="1300" i="1">
                              <a:solidFill>
                                <a:schemeClr val="tx1"/>
                              </a:solidFill>
                              <a:latin typeface="Cambria Math" panose="02040503050406030204" pitchFamily="18" charset="0"/>
                            </a:rPr>
                            <m:t>=1</m:t>
                          </m:r>
                        </m:sub>
                        <m:sup>
                          <m:r>
                            <a:rPr lang="en-US" sz="1300" i="1">
                              <a:solidFill>
                                <a:schemeClr val="tx1"/>
                              </a:solidFill>
                              <a:latin typeface="Cambria Math" panose="02040503050406030204" pitchFamily="18" charset="0"/>
                            </a:rPr>
                            <m:t>𝑁</m:t>
                          </m:r>
                        </m:sup>
                        <m:e>
                          <m:sSubSup>
                            <m:sSubSupPr>
                              <m:ctrlPr>
                                <a:rPr lang="en-US" sz="1300" i="1">
                                  <a:solidFill>
                                    <a:schemeClr val="tx1"/>
                                  </a:solidFill>
                                  <a:latin typeface="Cambria Math" panose="02040503050406030204" pitchFamily="18" charset="0"/>
                                </a:rPr>
                              </m:ctrlPr>
                            </m:sSubSupPr>
                            <m:e>
                              <m:d>
                                <m:dPr>
                                  <m:begChr m:val="‖"/>
                                  <m:endChr m:val="‖"/>
                                  <m:ctrlPr>
                                    <a:rPr lang="en-US" sz="1300" i="1">
                                      <a:solidFill>
                                        <a:schemeClr val="tx1"/>
                                      </a:solidFill>
                                      <a:latin typeface="Cambria Math" panose="02040503050406030204" pitchFamily="18" charset="0"/>
                                    </a:rPr>
                                  </m:ctrlPr>
                                </m:dPr>
                                <m:e>
                                  <m:sSub>
                                    <m:sSubPr>
                                      <m:ctrlPr>
                                        <a:rPr lang="en-US" sz="1300" i="1">
                                          <a:solidFill>
                                            <a:schemeClr val="tx1"/>
                                          </a:solidFill>
                                          <a:latin typeface="Cambria Math" panose="02040503050406030204" pitchFamily="18" charset="0"/>
                                        </a:rPr>
                                      </m:ctrlPr>
                                    </m:sSubPr>
                                    <m:e>
                                      <m:r>
                                        <a:rPr lang="en-US" sz="1300" i="1">
                                          <a:solidFill>
                                            <a:schemeClr val="tx1"/>
                                          </a:solidFill>
                                          <a:latin typeface="Cambria Math" panose="02040503050406030204" pitchFamily="18" charset="0"/>
                                        </a:rPr>
                                        <m:t>𝑦</m:t>
                                      </m:r>
                                    </m:e>
                                    <m:sub>
                                      <m:r>
                                        <a:rPr lang="en-US" sz="1300" i="1">
                                          <a:solidFill>
                                            <a:schemeClr val="tx1"/>
                                          </a:solidFill>
                                          <a:latin typeface="Cambria Math" panose="02040503050406030204" pitchFamily="18" charset="0"/>
                                        </a:rPr>
                                        <m:t>𝑛</m:t>
                                      </m:r>
                                    </m:sub>
                                  </m:sSub>
                                  <m:r>
                                    <a:rPr lang="en-US" sz="1300" i="1">
                                      <a:solidFill>
                                        <a:schemeClr val="tx1"/>
                                      </a:solidFill>
                                      <a:latin typeface="Cambria Math" panose="02040503050406030204" pitchFamily="18" charset="0"/>
                                    </a:rPr>
                                    <m:t>−</m:t>
                                  </m:r>
                                  <m:sSubSup>
                                    <m:sSubSupPr>
                                      <m:ctrlPr>
                                        <a:rPr lang="en-US" sz="1300" i="1">
                                          <a:solidFill>
                                            <a:schemeClr val="tx1"/>
                                          </a:solidFill>
                                          <a:latin typeface="Cambria Math" panose="02040503050406030204" pitchFamily="18" charset="0"/>
                                        </a:rPr>
                                      </m:ctrlPr>
                                    </m:sSubSupPr>
                                    <m:e>
                                      <m:r>
                                        <a:rPr lang="en-US" sz="1300" i="1">
                                          <a:solidFill>
                                            <a:schemeClr val="tx1"/>
                                          </a:solidFill>
                                          <a:latin typeface="Cambria Math" panose="02040503050406030204" pitchFamily="18" charset="0"/>
                                        </a:rPr>
                                        <m:t>𝑎</m:t>
                                      </m:r>
                                    </m:e>
                                    <m:sub>
                                      <m:r>
                                        <a:rPr lang="en-US" sz="1300" i="1">
                                          <a:solidFill>
                                            <a:schemeClr val="tx1"/>
                                          </a:solidFill>
                                          <a:latin typeface="Cambria Math" panose="02040503050406030204" pitchFamily="18" charset="0"/>
                                        </a:rPr>
                                        <m:t>𝑛</m:t>
                                      </m:r>
                                    </m:sub>
                                    <m:sup>
                                      <m:r>
                                        <a:rPr lang="en-US" sz="1300" i="1">
                                          <a:solidFill>
                                            <a:schemeClr val="tx1"/>
                                          </a:solidFill>
                                          <a:latin typeface="Cambria Math" panose="02040503050406030204" pitchFamily="18" charset="0"/>
                                        </a:rPr>
                                        <m:t>(</m:t>
                                      </m:r>
                                      <m:r>
                                        <a:rPr lang="en-US" sz="1300" i="1">
                                          <a:solidFill>
                                            <a:schemeClr val="tx1"/>
                                          </a:solidFill>
                                          <a:latin typeface="Cambria Math" panose="02040503050406030204" pitchFamily="18" charset="0"/>
                                        </a:rPr>
                                        <m:t>𝐿</m:t>
                                      </m:r>
                                      <m:r>
                                        <a:rPr lang="en-US" sz="1300" i="1">
                                          <a:solidFill>
                                            <a:schemeClr val="tx1"/>
                                          </a:solidFill>
                                          <a:latin typeface="Cambria Math" panose="02040503050406030204" pitchFamily="18" charset="0"/>
                                        </a:rPr>
                                        <m:t>)</m:t>
                                      </m:r>
                                    </m:sup>
                                  </m:sSubSup>
                                </m:e>
                              </m:d>
                            </m:e>
                            <m:sub>
                              <m:r>
                                <a:rPr lang="en-US" sz="1300" i="1">
                                  <a:solidFill>
                                    <a:schemeClr val="tx1"/>
                                  </a:solidFill>
                                  <a:latin typeface="Cambria Math" panose="02040503050406030204" pitchFamily="18" charset="0"/>
                                </a:rPr>
                                <m:t>2</m:t>
                              </m:r>
                            </m:sub>
                            <m:sup>
                              <m:r>
                                <a:rPr lang="en-US" sz="1300" i="1">
                                  <a:solidFill>
                                    <a:schemeClr val="tx1"/>
                                  </a:solidFill>
                                  <a:latin typeface="Cambria Math" panose="02040503050406030204" pitchFamily="18" charset="0"/>
                                </a:rPr>
                                <m:t>2</m:t>
                              </m:r>
                            </m:sup>
                          </m:sSubSup>
                        </m:e>
                      </m:nary>
                    </m:oMath>
                  </m:oMathPara>
                </a14:m>
                <a:endParaRPr lang="en-US" sz="1300" dirty="0" smtClean="0"/>
              </a:p>
              <a:p>
                <a:pPr marL="114300" indent="0">
                  <a:buNone/>
                </a:pPr>
                <a:endParaRPr lang="en-US" dirty="0" smtClean="0"/>
              </a:p>
            </p:txBody>
          </p:sp>
        </mc:Choice>
        <mc:Fallback xmlns="">
          <p:sp>
            <p:nvSpPr>
              <p:cNvPr id="9" name="Text Placeholder 2"/>
              <p:cNvSpPr>
                <a:spLocks noGrp="1" noRot="1" noChangeAspect="1" noMove="1" noResize="1" noEditPoints="1" noAdjustHandles="1" noChangeArrowheads="1" noChangeShapeType="1" noTextEdit="1"/>
              </p:cNvSpPr>
              <p:nvPr>
                <p:ph type="body" idx="1"/>
              </p:nvPr>
            </p:nvSpPr>
            <p:spPr>
              <a:xfrm>
                <a:off x="315176" y="831837"/>
                <a:ext cx="8520600" cy="3676368"/>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082842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a:t>Huấn</a:t>
            </a:r>
            <a:r>
              <a:rPr lang="fr-FR" dirty="0"/>
              <a:t> </a:t>
            </a:r>
            <a:r>
              <a:rPr lang="fr-FR" dirty="0" err="1"/>
              <a:t>luyện</a:t>
            </a:r>
            <a:r>
              <a:rPr lang="fr-FR" dirty="0"/>
              <a:t> </a:t>
            </a:r>
            <a:r>
              <a:rPr lang="fr-FR" dirty="0" err="1"/>
              <a:t>mô</a:t>
            </a:r>
            <a:r>
              <a:rPr lang="fr-FR" dirty="0"/>
              <a:t> </a:t>
            </a:r>
            <a:r>
              <a:rPr lang="fr-FR" dirty="0" err="1"/>
              <a:t>hình</a:t>
            </a:r>
            <a:r>
              <a:rPr lang="fr-FR" dirty="0"/>
              <a:t> </a:t>
            </a:r>
            <a:r>
              <a:rPr lang="fr-FR" dirty="0" err="1"/>
              <a:t>bằng</a:t>
            </a:r>
            <a:r>
              <a:rPr lang="fr-FR" dirty="0"/>
              <a:t> </a:t>
            </a:r>
            <a:r>
              <a:rPr lang="fr-FR" dirty="0" err="1"/>
              <a:t>backpropagation</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310896" y="676656"/>
                <a:ext cx="8520600" cy="4238244"/>
              </a:xfrm>
            </p:spPr>
            <p:txBody>
              <a:bodyPr>
                <a:normAutofit fontScale="55000" lnSpcReduction="20000"/>
              </a:bodyPr>
              <a:lstStyle/>
              <a:p>
                <a:pPr marL="114300" indent="0">
                  <a:buNone/>
                </a:pPr>
                <a:r>
                  <a:rPr lang="en-US" dirty="0" smtClean="0"/>
                  <a:t>Bước 4: </a:t>
                </a:r>
                <a:r>
                  <a:rPr lang="en-US" dirty="0" err="1"/>
                  <a:t>tính</a:t>
                </a:r>
                <a:r>
                  <a:rPr lang="en-US" dirty="0"/>
                  <a:t> </a:t>
                </a:r>
                <a:r>
                  <a:rPr lang="en-US" dirty="0" err="1"/>
                  <a:t>đạo</a:t>
                </a:r>
                <a:r>
                  <a:rPr lang="en-US" dirty="0"/>
                  <a:t> </a:t>
                </a:r>
                <a:r>
                  <a:rPr lang="en-US" dirty="0" err="1"/>
                  <a:t>hàm</a:t>
                </a:r>
                <a:r>
                  <a:rPr lang="en-US" dirty="0"/>
                  <a:t> </a:t>
                </a:r>
                <a:r>
                  <a:rPr lang="en-US" dirty="0" err="1" smtClean="0"/>
                  <a:t>một</a:t>
                </a:r>
                <a:r>
                  <a:rPr lang="en-US" dirty="0" smtClean="0"/>
                  <a:t> </a:t>
                </a:r>
                <a:r>
                  <a:rPr lang="en-US" dirty="0" err="1" smtClean="0"/>
                  <a:t>phần</a:t>
                </a:r>
                <a:r>
                  <a:rPr lang="en-US" dirty="0" smtClean="0"/>
                  <a:t> </a:t>
                </a:r>
                <a:r>
                  <a:rPr lang="en-US" dirty="0" err="1" smtClean="0"/>
                  <a:t>của</a:t>
                </a:r>
                <a:r>
                  <a:rPr lang="en-US" dirty="0" smtClean="0"/>
                  <a:t> </a:t>
                </a:r>
                <a:r>
                  <a:rPr lang="en-US" dirty="0" err="1"/>
                  <a:t>hàm</a:t>
                </a:r>
                <a:r>
                  <a:rPr lang="en-US" dirty="0"/>
                  <a:t> </a:t>
                </a:r>
                <a:r>
                  <a:rPr lang="en-US" dirty="0" err="1"/>
                  <a:t>mất</a:t>
                </a:r>
                <a:r>
                  <a:rPr lang="en-US" dirty="0"/>
                  <a:t> </a:t>
                </a:r>
                <a:r>
                  <a:rPr lang="en-US" dirty="0" err="1" smtClean="0"/>
                  <a:t>mát</a:t>
                </a:r>
                <a:r>
                  <a:rPr lang="en-US" dirty="0" smtClean="0"/>
                  <a:t> </a:t>
                </a:r>
                <a:r>
                  <a:rPr lang="en-US" dirty="0" err="1" smtClean="0"/>
                  <a:t>trên</a:t>
                </a:r>
                <a:r>
                  <a:rPr lang="en-US" dirty="0" smtClean="0"/>
                  <a:t> </a:t>
                </a:r>
                <a:r>
                  <a:rPr lang="en-US" dirty="0" err="1" smtClean="0"/>
                  <a:t>các</a:t>
                </a:r>
                <a:r>
                  <a:rPr lang="en-US" dirty="0" smtClean="0"/>
                  <a:t> </a:t>
                </a:r>
                <a:r>
                  <a:rPr lang="en-US" dirty="0" err="1" smtClean="0"/>
                  <a:t>trọng</a:t>
                </a:r>
                <a:r>
                  <a:rPr lang="en-US" dirty="0" smtClean="0"/>
                  <a:t> </a:t>
                </a:r>
                <a:r>
                  <a:rPr lang="en-US" dirty="0" err="1" smtClean="0"/>
                  <a:t>số</a:t>
                </a:r>
                <a:endParaRPr lang="en-US" dirty="0"/>
              </a:p>
              <a:p>
                <a:r>
                  <a:rPr lang="en-US" dirty="0" err="1"/>
                  <a:t>Đạo</a:t>
                </a:r>
                <a:r>
                  <a:rPr lang="en-US" dirty="0"/>
                  <a:t> </a:t>
                </a:r>
                <a:r>
                  <a:rPr lang="en-US" dirty="0" err="1"/>
                  <a:t>hàm</a:t>
                </a:r>
                <a:r>
                  <a:rPr lang="en-US" dirty="0"/>
                  <a:t> </a:t>
                </a:r>
                <a:r>
                  <a:rPr lang="en-US" dirty="0" err="1"/>
                  <a:t>của</a:t>
                </a:r>
                <a:r>
                  <a:rPr lang="en-US" dirty="0"/>
                  <a:t> </a:t>
                </a:r>
                <a:r>
                  <a:rPr lang="en-US" dirty="0" err="1"/>
                  <a:t>lớp</a:t>
                </a:r>
                <a:r>
                  <a:rPr lang="en-US" dirty="0"/>
                  <a:t> </a:t>
                </a:r>
                <a:r>
                  <a:rPr lang="en-US" dirty="0" err="1"/>
                  <a:t>cuối</a:t>
                </a:r>
                <a:r>
                  <a:rPr lang="en-US" dirty="0"/>
                  <a:t> </a:t>
                </a:r>
                <a:r>
                  <a:rPr lang="en-US" dirty="0" err="1"/>
                  <a:t>cùng</a:t>
                </a:r>
                <a:r>
                  <a:rPr lang="en-US" dirty="0"/>
                  <a:t>:</a:t>
                </a:r>
              </a:p>
              <a:p>
                <a:pPr marL="114300" indent="0" algn="ctr">
                  <a:buNone/>
                </a:pP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𝑊</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up>
                        </m:sSup>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𝑍</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up>
                        </m:sSup>
                      </m:den>
                    </m:f>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𝑍</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up>
                        </m:sSup>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𝑊</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up>
                        </m:sSup>
                      </m:den>
                    </m:f>
                  </m:oMath>
                </a14:m>
                <a:r>
                  <a:rPr lang="en-US" dirty="0" smtClean="0"/>
                  <a:t> và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𝐵</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up>
                        </m:sSup>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𝑍</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up>
                        </m:sSup>
                      </m:den>
                    </m:f>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𝑍</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up>
                        </m:sSup>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𝐵</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up>
                        </m:sSup>
                      </m:den>
                    </m:f>
                  </m:oMath>
                </a14:m>
                <a:endParaRPr lang="en-US" dirty="0" smtClean="0"/>
              </a:p>
              <a:p>
                <a:pPr marL="114300" indent="0">
                  <a:buNone/>
                </a:pPr>
                <a:r>
                  <a:rPr lang="en-US" dirty="0" err="1"/>
                  <a:t>Với</a:t>
                </a:r>
                <a:r>
                  <a:rPr lang="en-US" dirty="0"/>
                  <a: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𝐸</m:t>
                        </m:r>
                      </m:e>
                      <m:sup>
                        <m:r>
                          <a:rPr lang="en-US" b="0" i="1" smtClean="0">
                            <a:latin typeface="Cambria Math" panose="02040503050406030204" pitchFamily="18" charset="0"/>
                          </a:rPr>
                          <m:t>𝐿</m:t>
                        </m:r>
                      </m:sup>
                    </m:sSup>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𝑍</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up>
                        </m:sSup>
                      </m:den>
                    </m:f>
                  </m:oMath>
                </a14:m>
                <a:r>
                  <a:rPr lang="en-US" dirty="0" smtClean="0"/>
                  <a:t> </a:t>
                </a:r>
                <a:r>
                  <a:rPr lang="en-US" dirty="0" err="1" smtClean="0"/>
                  <a:t>có</a:t>
                </a:r>
                <a:r>
                  <a:rPr lang="en-US" dirty="0" smtClean="0"/>
                  <a:t> </a:t>
                </a:r>
                <a:r>
                  <a:rPr lang="en-US" dirty="0" err="1" smtClean="0"/>
                  <a:t>thể</a:t>
                </a:r>
                <a:r>
                  <a:rPr lang="en-US" dirty="0" smtClean="0"/>
                  <a:t> </a:t>
                </a:r>
                <a:r>
                  <a:rPr lang="en-US" dirty="0" err="1" smtClean="0"/>
                  <a:t>tính</a:t>
                </a:r>
                <a:r>
                  <a:rPr lang="en-US" dirty="0" smtClean="0"/>
                  <a:t> </a:t>
                </a:r>
                <a:r>
                  <a:rPr lang="en-US" dirty="0" err="1" smtClean="0"/>
                  <a:t>được</a:t>
                </a:r>
                <a:endParaRPr lang="en-US" dirty="0" smtClean="0"/>
              </a:p>
              <a:p>
                <a:pPr marL="114300" indent="0">
                  <a:buNone/>
                </a:pPr>
                <a:r>
                  <a:rPr lang="en-US" dirty="0" err="1" smtClean="0"/>
                  <a:t>Từ</a:t>
                </a:r>
                <a:r>
                  <a:rPr lang="en-US" dirty="0" smtClean="0"/>
                  <a:t> </a:t>
                </a:r>
                <a:r>
                  <a:rPr lang="en-US" dirty="0" err="1" smtClean="0"/>
                  <a:t>đó</a:t>
                </a:r>
                <a:r>
                  <a:rPr lang="en-US" dirty="0" smtClean="0"/>
                  <a:t> </a:t>
                </a:r>
                <a:r>
                  <a:rPr lang="en-US" dirty="0" err="1" smtClean="0"/>
                  <a:t>suy</a:t>
                </a:r>
                <a:r>
                  <a:rPr lang="en-US" dirty="0" smtClean="0"/>
                  <a:t> </a:t>
                </a:r>
                <a:r>
                  <a:rPr lang="en-US" dirty="0" err="1" smtClean="0"/>
                  <a:t>ra</a:t>
                </a:r>
                <a:r>
                  <a:rPr lang="en-US" dirty="0" smtClean="0"/>
                  <a:t> ở lớp L:</a:t>
                </a:r>
                <a:endParaRPr lang="en-US" dirty="0">
                  <a:latin typeface="Cambria Math" panose="02040503050406030204" pitchFamily="18" charset="0"/>
                  <a:ea typeface="Cambria Math" panose="02040503050406030204" pitchFamily="18" charset="0"/>
                </a:endParaRPr>
              </a:p>
              <a:p>
                <a:pPr marL="114300" indent="0" algn="ctr">
                  <a:buNone/>
                </a:pPr>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𝑍</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up>
                        </m:sSup>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𝑊</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up>
                        </m:sSup>
                      </m:den>
                    </m:f>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𝐴</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−1)</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𝐸</m:t>
                        </m:r>
                      </m:e>
                      <m:sup>
                        <m:r>
                          <a:rPr lang="en-US" b="0" i="1" smtClean="0">
                            <a:latin typeface="Cambria Math" panose="02040503050406030204" pitchFamily="18" charset="0"/>
                            <a:ea typeface="Cambria Math" panose="02040503050406030204" pitchFamily="18" charset="0"/>
                          </a:rPr>
                          <m:t>𝐿</m:t>
                        </m:r>
                      </m:sup>
                    </m:sSup>
                  </m:oMath>
                </a14:m>
                <a:r>
                  <a:rPr lang="en-US" dirty="0" smtClean="0"/>
                  <a:t> </a:t>
                </a:r>
              </a:p>
              <a:p>
                <a:pPr marL="11430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𝑍</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up>
                          </m:sSup>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𝐵</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up>
                          </m:sSup>
                        </m:den>
                      </m:f>
                      <m:r>
                        <a:rPr lang="en-US" i="1">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𝐸</m:t>
                          </m:r>
                        </m:e>
                        <m:sup>
                          <m:r>
                            <a:rPr lang="en-US" b="0" i="1" smtClean="0">
                              <a:latin typeface="Cambria Math" panose="02040503050406030204" pitchFamily="18" charset="0"/>
                              <a:ea typeface="Cambria Math" panose="02040503050406030204" pitchFamily="18" charset="0"/>
                            </a:rPr>
                            <m:t>𝐿</m:t>
                          </m:r>
                        </m:sup>
                      </m:sSup>
                    </m:oMath>
                  </m:oMathPara>
                </a14:m>
                <a:endParaRPr lang="en-US" dirty="0" smtClean="0"/>
              </a:p>
              <a:p>
                <a:pPr marL="114300" indent="0">
                  <a:buNone/>
                </a:pPr>
                <a:endParaRPr lang="en-US" dirty="0"/>
              </a:p>
              <a:p>
                <a:r>
                  <a:rPr lang="en-US" dirty="0" err="1" smtClean="0"/>
                  <a:t>Các</a:t>
                </a:r>
                <a:r>
                  <a:rPr lang="en-US" dirty="0" smtClean="0"/>
                  <a:t> </a:t>
                </a:r>
                <a:r>
                  <a:rPr lang="en-US" dirty="0" err="1" smtClean="0"/>
                  <a:t>lớp</a:t>
                </a:r>
                <a:r>
                  <a:rPr lang="en-US" dirty="0" smtClean="0"/>
                  <a:t> </a:t>
                </a:r>
                <a:r>
                  <a:rPr lang="en-US" dirty="0" err="1" smtClean="0"/>
                  <a:t>trở</a:t>
                </a:r>
                <a:r>
                  <a:rPr lang="en-US" dirty="0" smtClean="0"/>
                  <a:t> </a:t>
                </a:r>
                <a:r>
                  <a:rPr lang="en-US" dirty="0" err="1" smtClean="0"/>
                  <a:t>về</a:t>
                </a:r>
                <a:r>
                  <a:rPr lang="en-US" dirty="0" smtClean="0"/>
                  <a:t> </a:t>
                </a:r>
                <a:r>
                  <a:rPr lang="en-US" dirty="0" err="1" smtClean="0"/>
                  <a:t>trước</a:t>
                </a:r>
                <a:r>
                  <a:rPr lang="en-US" dirty="0" smtClean="0"/>
                  <a:t> </a:t>
                </a:r>
                <a:r>
                  <a:rPr lang="en-US" dirty="0" err="1" smtClean="0"/>
                  <a:t>của</a:t>
                </a:r>
                <a:r>
                  <a:rPr lang="en-US" dirty="0" smtClean="0"/>
                  <a:t> </a:t>
                </a:r>
                <a:r>
                  <a:rPr lang="en-US" dirty="0" err="1" smtClean="0"/>
                  <a:t>mô</a:t>
                </a:r>
                <a:r>
                  <a:rPr lang="en-US" dirty="0" smtClean="0"/>
                  <a:t> </a:t>
                </a:r>
                <a:r>
                  <a:rPr lang="en-US" dirty="0" err="1" smtClean="0"/>
                  <a:t>hình</a:t>
                </a:r>
                <a:r>
                  <a:rPr lang="en-US" dirty="0" smtClean="0"/>
                  <a:t>: </a:t>
                </a:r>
              </a:p>
              <a:p>
                <a:pPr marL="114300"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𝐸</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r>
                                    <a:rPr lang="en-US" b="0" i="1" smtClean="0">
                                      <a:latin typeface="Cambria Math" panose="02040503050406030204" pitchFamily="18" charset="0"/>
                                    </a:rPr>
                                    <m:t>+1</m:t>
                                  </m:r>
                                </m:e>
                              </m:d>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𝐸</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r>
                                    <a:rPr lang="en-US" b="0" i="1" smtClean="0">
                                      <a:latin typeface="Cambria Math" panose="02040503050406030204" pitchFamily="18" charset="0"/>
                                    </a:rPr>
                                    <m:t>+1</m:t>
                                  </m:r>
                                </m:e>
                              </m:d>
                            </m:sup>
                          </m:sSup>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𝑍</m:t>
                          </m:r>
                        </m:e>
                        <m:sup>
                          <m:r>
                            <a:rPr lang="en-US" b="0" i="1" smtClean="0">
                              <a:latin typeface="Cambria Math" panose="02040503050406030204" pitchFamily="18" charset="0"/>
                              <a:ea typeface="Cambria Math" panose="02040503050406030204" pitchFamily="18" charset="0"/>
                            </a:rPr>
                            <m:t>𝑙</m:t>
                          </m:r>
                        </m:sup>
                      </m:sSup>
                      <m:r>
                        <a:rPr lang="en-US" b="0" i="1" smtClean="0">
                          <a:latin typeface="Cambria Math" panose="02040503050406030204" pitchFamily="18" charset="0"/>
                          <a:ea typeface="Cambria Math" panose="02040503050406030204" pitchFamily="18" charset="0"/>
                        </a:rPr>
                        <m:t>)</m:t>
                      </m:r>
                    </m:oMath>
                  </m:oMathPara>
                </a14:m>
                <a:endParaRPr lang="en-US" dirty="0" smtClean="0"/>
              </a:p>
              <a:p>
                <a:pPr marL="114300" indent="0" algn="ctr">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𝑊</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m:t>
                              </m:r>
                              <m:r>
                                <a:rPr lang="en-US" i="1">
                                  <a:latin typeface="Cambria Math" panose="02040503050406030204" pitchFamily="18" charset="0"/>
                                  <a:ea typeface="Cambria Math" panose="02040503050406030204" pitchFamily="18" charset="0"/>
                                </a:rPr>
                                <m:t>)</m:t>
                              </m:r>
                            </m:sup>
                          </m:sSup>
                        </m:den>
                      </m:f>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−1)</m:t>
                          </m:r>
                        </m:sup>
                      </m:sSup>
                      <m:sSup>
                        <m:sSupPr>
                          <m:ctrlPr>
                            <a:rPr lang="en-US" i="1" smtClean="0">
                              <a:latin typeface="Cambria Math" panose="02040503050406030204" pitchFamily="18" charset="0"/>
                            </a:rPr>
                          </m:ctrlPr>
                        </m:sSupPr>
                        <m:e>
                          <m:r>
                            <a:rPr lang="en-US" b="0" i="1" smtClean="0">
                              <a:latin typeface="Cambria Math" panose="02040503050406030204" pitchFamily="18" charset="0"/>
                            </a:rPr>
                            <m:t>𝐸</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r>
                            <a:rPr lang="en-US" b="0" i="1" smtClean="0">
                              <a:latin typeface="Cambria Math" panose="02040503050406030204" pitchFamily="18" charset="0"/>
                            </a:rPr>
                            <m:t>𝑇</m:t>
                          </m:r>
                        </m:sup>
                      </m:sSup>
                    </m:oMath>
                  </m:oMathPara>
                </a14:m>
                <a:endParaRPr lang="en-US" dirty="0" smtClean="0"/>
              </a:p>
              <a:p>
                <a:pPr marL="114300" indent="0" algn="ctr">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𝐵</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m:t>
                              </m:r>
                              <m:r>
                                <a:rPr lang="en-US" i="1">
                                  <a:latin typeface="Cambria Math" panose="02040503050406030204" pitchFamily="18" charset="0"/>
                                  <a:ea typeface="Cambria Math" panose="02040503050406030204" pitchFamily="18" charset="0"/>
                                </a:rPr>
                                <m:t>)</m:t>
                              </m:r>
                            </m:sup>
                          </m:sSup>
                        </m:den>
                      </m:f>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𝐸</m:t>
                          </m:r>
                        </m:e>
                        <m:sup>
                          <m:d>
                            <m:dPr>
                              <m:ctrlPr>
                                <a:rPr lang="en-US" i="1">
                                  <a:latin typeface="Cambria Math" panose="02040503050406030204" pitchFamily="18" charset="0"/>
                                </a:rPr>
                              </m:ctrlPr>
                            </m:dPr>
                            <m:e>
                              <m:r>
                                <a:rPr lang="en-US" i="1">
                                  <a:latin typeface="Cambria Math" panose="02040503050406030204" pitchFamily="18" charset="0"/>
                                </a:rPr>
                                <m:t>𝑙</m:t>
                              </m:r>
                            </m:e>
                          </m:d>
                          <m:r>
                            <a:rPr lang="en-US" i="1">
                              <a:latin typeface="Cambria Math" panose="02040503050406030204" pitchFamily="18" charset="0"/>
                            </a:rPr>
                            <m:t>𝑇</m:t>
                          </m:r>
                        </m:sup>
                      </m:sSup>
                    </m:oMath>
                  </m:oMathPara>
                </a14:m>
                <a:endParaRPr lang="en-US" dirty="0" smtClean="0"/>
              </a:p>
              <a:p>
                <a:pPr marL="114300" indent="0">
                  <a:buNone/>
                </a:pPr>
                <a:endParaRPr lang="en-US" dirty="0"/>
              </a:p>
              <a:p>
                <a:pPr marL="114300" indent="0">
                  <a:buNone/>
                </a:pPr>
                <a:r>
                  <a:rPr lang="en-US" dirty="0" err="1" smtClean="0"/>
                  <a:t>Với</a:t>
                </a:r>
                <a:r>
                  <a:rPr lang="en-US" dirty="0" smtClean="0"/>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smtClean="0"/>
                  <a:t> </a:t>
                </a:r>
                <a:r>
                  <a:rPr lang="en-US" dirty="0" err="1" smtClean="0"/>
                  <a:t>là</a:t>
                </a:r>
                <a:r>
                  <a:rPr lang="en-US" dirty="0" smtClean="0"/>
                  <a:t> </a:t>
                </a:r>
                <a:r>
                  <a:rPr lang="en-US" dirty="0" err="1" smtClean="0"/>
                  <a:t>phép</a:t>
                </a:r>
                <a:r>
                  <a:rPr lang="en-US" dirty="0" smtClean="0"/>
                  <a:t> </a:t>
                </a:r>
                <a:r>
                  <a:rPr lang="en-US" dirty="0" err="1" smtClean="0"/>
                  <a:t>nhân</a:t>
                </a:r>
                <a:r>
                  <a:rPr lang="en-US" dirty="0" smtClean="0"/>
                  <a:t> </a:t>
                </a:r>
                <a:r>
                  <a:rPr lang="en-US" dirty="0" err="1" smtClean="0"/>
                  <a:t>từng</a:t>
                </a:r>
                <a:r>
                  <a:rPr lang="en-US" dirty="0" smtClean="0"/>
                  <a:t> </a:t>
                </a:r>
                <a:r>
                  <a:rPr lang="en-US" dirty="0" err="1" smtClean="0"/>
                  <a:t>phần</a:t>
                </a:r>
                <a:r>
                  <a:rPr lang="en-US" dirty="0" smtClean="0"/>
                  <a:t> </a:t>
                </a:r>
                <a:r>
                  <a:rPr lang="en-US" dirty="0" err="1" smtClean="0"/>
                  <a:t>tử</a:t>
                </a:r>
                <a:r>
                  <a:rPr lang="en-US" dirty="0" smtClean="0"/>
                  <a:t> </a:t>
                </a:r>
                <a:r>
                  <a:rPr lang="en-US" dirty="0" err="1" smtClean="0"/>
                  <a:t>trong</a:t>
                </a:r>
                <a:r>
                  <a:rPr lang="en-US" dirty="0" smtClean="0"/>
                  <a:t> ma </a:t>
                </a:r>
                <a:r>
                  <a:rPr lang="en-US" dirty="0" err="1" smtClean="0"/>
                  <a:t>trận</a:t>
                </a:r>
                <a:endParaRPr lang="en-US" dirty="0" smtClean="0"/>
              </a:p>
              <a:p>
                <a:pPr marL="114300" indent="0">
                  <a:buNone/>
                </a:pPr>
                <a:endParaRPr lang="en-US" dirty="0"/>
              </a:p>
              <a:p>
                <a:pPr marL="114300" indent="0">
                  <a:buNone/>
                </a:pPr>
                <a:r>
                  <a:rPr lang="en-US" dirty="0" err="1"/>
                  <a:t>Bước</a:t>
                </a:r>
                <a:r>
                  <a:rPr lang="en-US" dirty="0"/>
                  <a:t> 5: </a:t>
                </a:r>
                <a:r>
                  <a:rPr lang="en-US" dirty="0" err="1"/>
                  <a:t>cập</a:t>
                </a:r>
                <a:r>
                  <a:rPr lang="en-US" dirty="0"/>
                  <a:t> </a:t>
                </a:r>
                <a:r>
                  <a:rPr lang="en-US" dirty="0" err="1"/>
                  <a:t>nhật</a:t>
                </a:r>
                <a:r>
                  <a:rPr lang="en-US" dirty="0"/>
                  <a:t> </a:t>
                </a:r>
                <a:r>
                  <a:rPr lang="en-US" dirty="0" err="1"/>
                  <a:t>ngược</a:t>
                </a:r>
                <a:r>
                  <a:rPr lang="en-US" dirty="0"/>
                  <a:t> </a:t>
                </a:r>
                <a:r>
                  <a:rPr lang="en-US" dirty="0" err="1"/>
                  <a:t>lại</a:t>
                </a:r>
                <a:r>
                  <a:rPr lang="en-US" dirty="0"/>
                  <a:t> </a:t>
                </a:r>
                <a:r>
                  <a:rPr lang="en-US" dirty="0" err="1"/>
                  <a:t>các</a:t>
                </a:r>
                <a:r>
                  <a:rPr lang="en-US" dirty="0"/>
                  <a:t> </a:t>
                </a:r>
                <a:r>
                  <a:rPr lang="en-US" dirty="0" err="1"/>
                  <a:t>trọng</a:t>
                </a:r>
                <a:r>
                  <a:rPr lang="en-US" dirty="0"/>
                  <a:t> </a:t>
                </a:r>
                <a:r>
                  <a:rPr lang="en-US" dirty="0" err="1"/>
                  <a:t>số</a:t>
                </a:r>
                <a:r>
                  <a:rPr lang="en-US" dirty="0"/>
                  <a:t> </a:t>
                </a:r>
                <a:r>
                  <a:rPr lang="en-US" dirty="0" err="1"/>
                  <a:t>từ</a:t>
                </a:r>
                <a:r>
                  <a:rPr lang="en-US" dirty="0"/>
                  <a:t> </a:t>
                </a:r>
                <a:r>
                  <a:rPr lang="en-US" dirty="0" err="1"/>
                  <a:t>lớp</a:t>
                </a:r>
                <a:r>
                  <a:rPr lang="en-US" dirty="0"/>
                  <a:t> </a:t>
                </a:r>
                <a:r>
                  <a:rPr lang="en-US" dirty="0" err="1"/>
                  <a:t>sau</a:t>
                </a:r>
                <a:r>
                  <a:rPr lang="en-US" dirty="0"/>
                  <a:t> </a:t>
                </a:r>
                <a:r>
                  <a:rPr lang="en-US" dirty="0" err="1"/>
                  <a:t>ra</a:t>
                </a:r>
                <a:r>
                  <a:rPr lang="en-US" dirty="0"/>
                  <a:t> </a:t>
                </a:r>
                <a:r>
                  <a:rPr lang="en-US" dirty="0" err="1"/>
                  <a:t>lớp</a:t>
                </a:r>
                <a:r>
                  <a:rPr lang="en-US" dirty="0"/>
                  <a:t> </a:t>
                </a:r>
                <a:r>
                  <a:rPr lang="en-US" dirty="0" err="1" smtClean="0"/>
                  <a:t>trước</a:t>
                </a:r>
                <a:endParaRPr lang="en-US" dirty="0" smtClean="0"/>
              </a:p>
              <a:p>
                <a:pPr marL="114300"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𝑙</m:t>
                          </m:r>
                          <m:r>
                            <a:rPr lang="en-US" b="0" i="1" smtClean="0">
                              <a:latin typeface="Cambria Math" panose="02040503050406030204" pitchFamily="18" charset="0"/>
                            </a:rPr>
                            <m:t> </m:t>
                          </m:r>
                          <m:r>
                            <a:rPr lang="en-US" b="0" i="1" smtClean="0">
                              <a:latin typeface="Cambria Math" panose="02040503050406030204" pitchFamily="18" charset="0"/>
                            </a:rPr>
                            <m:t>𝑛𝑒𝑤</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𝑙</m:t>
                          </m:r>
                          <m:r>
                            <a:rPr lang="en-US" b="0" i="1" smtClean="0">
                              <a:latin typeface="Cambria Math" panose="02040503050406030204" pitchFamily="18" charset="0"/>
                            </a:rPr>
                            <m:t> </m:t>
                          </m:r>
                          <m:r>
                            <a:rPr lang="en-US" b="0" i="1" smtClean="0">
                              <a:latin typeface="Cambria Math" panose="02040503050406030204" pitchFamily="18" charset="0"/>
                            </a:rPr>
                            <m:t>𝑜𝑙𝑑</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𝑍</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m:t>
                              </m:r>
                              <m:r>
                                <a:rPr lang="en-US" i="1">
                                  <a:latin typeface="Cambria Math" panose="02040503050406030204" pitchFamily="18" charset="0"/>
                                  <a:ea typeface="Cambria Math" panose="02040503050406030204" pitchFamily="18" charset="0"/>
                                </a:rPr>
                                <m:t>)</m:t>
                              </m:r>
                            </m:sup>
                          </m:sSup>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𝑊</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m:t>
                              </m:r>
                              <m:r>
                                <a:rPr lang="en-US" i="1">
                                  <a:latin typeface="Cambria Math" panose="02040503050406030204" pitchFamily="18" charset="0"/>
                                  <a:ea typeface="Cambria Math" panose="02040503050406030204" pitchFamily="18" charset="0"/>
                                </a:rPr>
                                <m:t>)</m:t>
                              </m:r>
                            </m:sup>
                          </m:sSup>
                        </m:den>
                      </m:f>
                    </m:oMath>
                  </m:oMathPara>
                </a14:m>
                <a:endParaRPr lang="en-US" dirty="0" smtClean="0"/>
              </a:p>
              <a:p>
                <a:pPr marL="11430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𝑙</m:t>
                          </m:r>
                          <m:r>
                            <a:rPr lang="en-US" b="0" i="1" smtClean="0">
                              <a:latin typeface="Cambria Math" panose="02040503050406030204" pitchFamily="18" charset="0"/>
                            </a:rPr>
                            <m:t> </m:t>
                          </m:r>
                          <m:r>
                            <a:rPr lang="en-US" i="1">
                              <a:latin typeface="Cambria Math" panose="02040503050406030204" pitchFamily="18" charset="0"/>
                            </a:rPr>
                            <m:t>𝑛𝑒𝑤</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𝑙</m:t>
                          </m:r>
                          <m:r>
                            <a:rPr lang="en-US" b="0" i="1" smtClean="0">
                              <a:latin typeface="Cambria Math" panose="02040503050406030204" pitchFamily="18" charset="0"/>
                            </a:rPr>
                            <m:t> </m:t>
                          </m:r>
                          <m:r>
                            <a:rPr lang="en-US" i="1">
                              <a:latin typeface="Cambria Math" panose="02040503050406030204" pitchFamily="18" charset="0"/>
                            </a:rPr>
                            <m:t>𝑜𝑙𝑑</m:t>
                          </m:r>
                        </m:sup>
                      </m:s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𝜂</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𝑍</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m:t>
                              </m:r>
                              <m:r>
                                <a:rPr lang="en-US" i="1">
                                  <a:latin typeface="Cambria Math" panose="02040503050406030204" pitchFamily="18" charset="0"/>
                                  <a:ea typeface="Cambria Math" panose="02040503050406030204" pitchFamily="18" charset="0"/>
                                </a:rPr>
                                <m:t>)</m:t>
                              </m:r>
                            </m:sup>
                          </m:sSup>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𝐵</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m:t>
                              </m:r>
                              <m:r>
                                <a:rPr lang="en-US" i="1">
                                  <a:latin typeface="Cambria Math" panose="02040503050406030204" pitchFamily="18" charset="0"/>
                                  <a:ea typeface="Cambria Math" panose="02040503050406030204" pitchFamily="18" charset="0"/>
                                </a:rPr>
                                <m:t>)</m:t>
                              </m:r>
                            </m:sup>
                          </m:sSup>
                        </m:den>
                      </m:f>
                    </m:oMath>
                  </m:oMathPara>
                </a14:m>
                <a:endParaRPr lang="en-US" dirty="0" smtClean="0"/>
              </a:p>
              <a:p>
                <a:pPr marL="114300" indent="0">
                  <a:buNone/>
                </a:pPr>
                <a:endParaRPr lang="en-US" dirty="0"/>
              </a:p>
              <a:p>
                <a:pPr marL="114300" indent="0">
                  <a:buNone/>
                </a:pP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310896" y="676656"/>
                <a:ext cx="8520600" cy="4238244"/>
              </a:xfrm>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6497795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0"/>
          <p:cNvSpPr txBox="1">
            <a:spLocks noGrp="1"/>
          </p:cNvSpPr>
          <p:nvPr>
            <p:ph type="title"/>
          </p:nvPr>
        </p:nvSpPr>
        <p:spPr>
          <a:xfrm>
            <a:off x="311700" y="94938"/>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Các</a:t>
            </a:r>
            <a:r>
              <a:rPr lang="en-GB" dirty="0" smtClean="0"/>
              <a:t> </a:t>
            </a:r>
            <a:r>
              <a:rPr lang="en-GB" dirty="0" err="1" smtClean="0"/>
              <a:t>bước</a:t>
            </a:r>
            <a:r>
              <a:rPr lang="en-GB" dirty="0" smtClean="0"/>
              <a:t> </a:t>
            </a:r>
            <a:r>
              <a:rPr lang="en-GB" dirty="0" err="1" smtClean="0"/>
              <a:t>thường</a:t>
            </a:r>
            <a:r>
              <a:rPr lang="en-GB" dirty="0" smtClean="0"/>
              <a:t> </a:t>
            </a:r>
            <a:r>
              <a:rPr lang="en-GB" dirty="0" err="1" smtClean="0"/>
              <a:t>gặp</a:t>
            </a:r>
            <a:r>
              <a:rPr lang="en-GB" dirty="0" smtClean="0"/>
              <a:t> </a:t>
            </a:r>
            <a:r>
              <a:rPr lang="en-GB" dirty="0" err="1" smtClean="0"/>
              <a:t>khi</a:t>
            </a:r>
            <a:r>
              <a:rPr lang="en-GB" dirty="0" smtClean="0"/>
              <a:t> </a:t>
            </a:r>
            <a:r>
              <a:rPr lang="en-GB" dirty="0" err="1" smtClean="0"/>
              <a:t>huấn</a:t>
            </a:r>
            <a:r>
              <a:rPr lang="en-GB" dirty="0" smtClean="0"/>
              <a:t> </a:t>
            </a:r>
            <a:r>
              <a:rPr lang="en-GB" dirty="0" err="1" smtClean="0"/>
              <a:t>luyện</a:t>
            </a:r>
            <a:r>
              <a:rPr lang="en-GB" dirty="0" smtClean="0"/>
              <a:t> </a:t>
            </a:r>
            <a:r>
              <a:rPr lang="en-GB" dirty="0" err="1" smtClean="0"/>
              <a:t>mô</a:t>
            </a:r>
            <a:r>
              <a:rPr lang="en-GB" dirty="0" smtClean="0"/>
              <a:t> </a:t>
            </a:r>
            <a:r>
              <a:rPr lang="en-GB" dirty="0" err="1" smtClean="0"/>
              <a:t>hình</a:t>
            </a:r>
            <a:endParaRPr dirty="0"/>
          </a:p>
        </p:txBody>
      </p:sp>
      <p:sp>
        <p:nvSpPr>
          <p:cNvPr id="94" name="Google Shape;94;p20"/>
          <p:cNvSpPr txBox="1">
            <a:spLocks noGrp="1"/>
          </p:cNvSpPr>
          <p:nvPr>
            <p:ph type="body" idx="1"/>
          </p:nvPr>
        </p:nvSpPr>
        <p:spPr>
          <a:xfrm>
            <a:off x="311700" y="969595"/>
            <a:ext cx="8520600" cy="34164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1200"/>
              </a:spcAft>
              <a:buNone/>
            </a:pPr>
            <a:r>
              <a:rPr lang="en-US" dirty="0" err="1" smtClean="0"/>
              <a:t>Bước</a:t>
            </a:r>
            <a:r>
              <a:rPr lang="en-US" dirty="0" smtClean="0"/>
              <a:t> 1: </a:t>
            </a:r>
            <a:r>
              <a:rPr lang="en-US" dirty="0" err="1" smtClean="0"/>
              <a:t>Chuẩn</a:t>
            </a:r>
            <a:r>
              <a:rPr lang="en-US" dirty="0" smtClean="0"/>
              <a:t> </a:t>
            </a:r>
            <a:r>
              <a:rPr lang="en-US" dirty="0" err="1" smtClean="0"/>
              <a:t>hoá</a:t>
            </a:r>
            <a:r>
              <a:rPr lang="en-US" dirty="0" smtClean="0"/>
              <a:t> </a:t>
            </a:r>
            <a:r>
              <a:rPr lang="en-US" dirty="0" err="1" smtClean="0"/>
              <a:t>dữ</a:t>
            </a:r>
            <a:r>
              <a:rPr lang="en-US" dirty="0" smtClean="0"/>
              <a:t> </a:t>
            </a:r>
            <a:r>
              <a:rPr lang="en-US" dirty="0" err="1" smtClean="0"/>
              <a:t>liệu</a:t>
            </a:r>
            <a:endParaRPr lang="en-US" dirty="0" smtClean="0"/>
          </a:p>
          <a:p>
            <a:pPr marL="0" lvl="0" indent="0" algn="l" rtl="0">
              <a:spcBef>
                <a:spcPts val="0"/>
              </a:spcBef>
              <a:spcAft>
                <a:spcPts val="1200"/>
              </a:spcAft>
              <a:buNone/>
            </a:pPr>
            <a:r>
              <a:rPr lang="en-US" dirty="0" err="1" smtClean="0"/>
              <a:t>Bước</a:t>
            </a:r>
            <a:r>
              <a:rPr lang="en-US" dirty="0" smtClean="0"/>
              <a:t> 2: Chia </a:t>
            </a:r>
            <a:r>
              <a:rPr lang="en-US" dirty="0" err="1" smtClean="0"/>
              <a:t>dữ</a:t>
            </a:r>
            <a:r>
              <a:rPr lang="en-US" dirty="0" smtClean="0"/>
              <a:t> </a:t>
            </a:r>
            <a:r>
              <a:rPr lang="en-US" dirty="0" err="1" smtClean="0"/>
              <a:t>liệu</a:t>
            </a:r>
            <a:r>
              <a:rPr lang="en-US" dirty="0" smtClean="0"/>
              <a:t> </a:t>
            </a:r>
            <a:r>
              <a:rPr lang="en-US" dirty="0" err="1" smtClean="0"/>
              <a:t>thành</a:t>
            </a:r>
            <a:r>
              <a:rPr lang="en-US" dirty="0" smtClean="0"/>
              <a:t> 2 </a:t>
            </a:r>
            <a:r>
              <a:rPr lang="en-US" dirty="0" err="1" smtClean="0"/>
              <a:t>tập</a:t>
            </a:r>
            <a:r>
              <a:rPr lang="en-US" dirty="0" smtClean="0"/>
              <a:t> train </a:t>
            </a:r>
            <a:r>
              <a:rPr lang="en-US" dirty="0" err="1" smtClean="0"/>
              <a:t>và</a:t>
            </a:r>
            <a:r>
              <a:rPr lang="en-US" dirty="0" smtClean="0"/>
              <a:t> test, </a:t>
            </a:r>
            <a:r>
              <a:rPr lang="en-US" dirty="0" err="1" smtClean="0"/>
              <a:t>tập</a:t>
            </a:r>
            <a:r>
              <a:rPr lang="en-US" dirty="0" smtClean="0"/>
              <a:t> train </a:t>
            </a:r>
            <a:r>
              <a:rPr lang="en-US" dirty="0" err="1" smtClean="0"/>
              <a:t>để</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r>
              <a:rPr lang="en-US" dirty="0" smtClean="0"/>
              <a:t> </a:t>
            </a:r>
            <a:r>
              <a:rPr lang="en-US" dirty="0" err="1" smtClean="0"/>
              <a:t>còn</a:t>
            </a:r>
            <a:r>
              <a:rPr lang="en-US" dirty="0" smtClean="0"/>
              <a:t> </a:t>
            </a:r>
            <a:r>
              <a:rPr lang="en-US" dirty="0" err="1" smtClean="0"/>
              <a:t>tập</a:t>
            </a:r>
            <a:r>
              <a:rPr lang="en-US" dirty="0" smtClean="0"/>
              <a:t> test </a:t>
            </a:r>
            <a:r>
              <a:rPr lang="en-US" dirty="0" err="1" smtClean="0"/>
              <a:t>để</a:t>
            </a:r>
            <a:r>
              <a:rPr lang="en-US" dirty="0" smtClean="0"/>
              <a:t> </a:t>
            </a:r>
            <a:r>
              <a:rPr lang="en-US" dirty="0" err="1" smtClean="0"/>
              <a:t>kiểm</a:t>
            </a:r>
            <a:r>
              <a:rPr lang="en-US" dirty="0" smtClean="0"/>
              <a:t> </a:t>
            </a:r>
            <a:r>
              <a:rPr lang="en-US" dirty="0" err="1" smtClean="0"/>
              <a:t>tra</a:t>
            </a:r>
            <a:r>
              <a:rPr lang="en-US" dirty="0" smtClean="0"/>
              <a:t> </a:t>
            </a:r>
            <a:r>
              <a:rPr lang="en-US" dirty="0" err="1" smtClean="0"/>
              <a:t>mô</a:t>
            </a:r>
            <a:r>
              <a:rPr lang="en-US" dirty="0" smtClean="0"/>
              <a:t> </a:t>
            </a:r>
            <a:r>
              <a:rPr lang="en-US" dirty="0" err="1" smtClean="0"/>
              <a:t>hình</a:t>
            </a:r>
            <a:r>
              <a:rPr lang="en-US" dirty="0" smtClean="0"/>
              <a:t>. </a:t>
            </a:r>
            <a:r>
              <a:rPr lang="en-US" dirty="0" err="1" smtClean="0"/>
              <a:t>Trong</a:t>
            </a:r>
            <a:r>
              <a:rPr lang="en-US" dirty="0" smtClean="0"/>
              <a:t> </a:t>
            </a:r>
            <a:r>
              <a:rPr lang="en-US" dirty="0" err="1" smtClean="0"/>
              <a:t>lúc</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r>
              <a:rPr lang="en-US" dirty="0" smtClean="0"/>
              <a:t> </a:t>
            </a:r>
            <a:r>
              <a:rPr lang="en-US" dirty="0" err="1" smtClean="0"/>
              <a:t>không</a:t>
            </a:r>
            <a:r>
              <a:rPr lang="en-US" dirty="0" smtClean="0"/>
              <a:t> </a:t>
            </a:r>
            <a:r>
              <a:rPr lang="en-US" dirty="0" err="1" smtClean="0"/>
              <a:t>được</a:t>
            </a:r>
            <a:r>
              <a:rPr lang="en-US" dirty="0" smtClean="0"/>
              <a:t> </a:t>
            </a:r>
            <a:r>
              <a:rPr lang="en-US" dirty="0" err="1" smtClean="0"/>
              <a:t>phép</a:t>
            </a:r>
            <a:r>
              <a:rPr lang="en-US" dirty="0" smtClean="0"/>
              <a:t> </a:t>
            </a:r>
            <a:r>
              <a:rPr lang="en-US" dirty="0" err="1" smtClean="0"/>
              <a:t>nhìn</a:t>
            </a:r>
            <a:r>
              <a:rPr lang="en-US" dirty="0" smtClean="0"/>
              <a:t> </a:t>
            </a:r>
            <a:r>
              <a:rPr lang="en-US" dirty="0" err="1" smtClean="0"/>
              <a:t>thấy</a:t>
            </a:r>
            <a:r>
              <a:rPr lang="en-US" dirty="0" smtClean="0"/>
              <a:t> </a:t>
            </a:r>
            <a:r>
              <a:rPr lang="en-US" dirty="0" err="1" smtClean="0"/>
              <a:t>tập</a:t>
            </a:r>
            <a:r>
              <a:rPr lang="en-US" dirty="0" smtClean="0"/>
              <a:t> test</a:t>
            </a:r>
          </a:p>
          <a:p>
            <a:pPr marL="0" lvl="0" indent="0" algn="l" rtl="0">
              <a:spcBef>
                <a:spcPts val="0"/>
              </a:spcBef>
              <a:spcAft>
                <a:spcPts val="1200"/>
              </a:spcAft>
              <a:buNone/>
            </a:pPr>
            <a:r>
              <a:rPr lang="en-US" dirty="0" err="1" smtClean="0"/>
              <a:t>Bước</a:t>
            </a:r>
            <a:r>
              <a:rPr lang="en-US" dirty="0" smtClean="0"/>
              <a:t> 3: Chia </a:t>
            </a:r>
            <a:r>
              <a:rPr lang="en-US" dirty="0" err="1" smtClean="0"/>
              <a:t>tập</a:t>
            </a:r>
            <a:r>
              <a:rPr lang="en-US" dirty="0" smtClean="0"/>
              <a:t> train </a:t>
            </a:r>
            <a:r>
              <a:rPr lang="en-US" dirty="0" err="1" smtClean="0"/>
              <a:t>thành</a:t>
            </a:r>
            <a:r>
              <a:rPr lang="en-US" dirty="0" smtClean="0"/>
              <a:t> train </a:t>
            </a:r>
            <a:r>
              <a:rPr lang="en-US" dirty="0" err="1" smtClean="0"/>
              <a:t>và</a:t>
            </a:r>
            <a:r>
              <a:rPr lang="en-US" dirty="0" smtClean="0"/>
              <a:t> validation. </a:t>
            </a:r>
            <a:r>
              <a:rPr lang="en-US" dirty="0" err="1" smtClean="0"/>
              <a:t>Tập</a:t>
            </a:r>
            <a:r>
              <a:rPr lang="en-US" dirty="0" smtClean="0"/>
              <a:t> train </a:t>
            </a:r>
            <a:r>
              <a:rPr lang="en-US" dirty="0" err="1" smtClean="0"/>
              <a:t>để</a:t>
            </a:r>
            <a:r>
              <a:rPr lang="en-US" dirty="0" smtClean="0"/>
              <a:t> </a:t>
            </a:r>
            <a:r>
              <a:rPr lang="en-US" dirty="0" err="1" smtClean="0"/>
              <a:t>tính</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cập</a:t>
            </a:r>
            <a:r>
              <a:rPr lang="en-US" dirty="0" smtClean="0"/>
              <a:t> </a:t>
            </a:r>
            <a:r>
              <a:rPr lang="en-US" dirty="0" err="1" smtClean="0"/>
              <a:t>nhật</a:t>
            </a:r>
            <a:r>
              <a:rPr lang="en-US" dirty="0" smtClean="0"/>
              <a:t> </a:t>
            </a:r>
            <a:r>
              <a:rPr lang="en-US" dirty="0" err="1" smtClean="0"/>
              <a:t>trọng</a:t>
            </a:r>
            <a:r>
              <a:rPr lang="en-US" dirty="0" smtClean="0"/>
              <a:t> </a:t>
            </a:r>
            <a:r>
              <a:rPr lang="en-US" dirty="0" err="1" smtClean="0"/>
              <a:t>số</a:t>
            </a:r>
            <a:r>
              <a:rPr lang="en-US" dirty="0" smtClean="0"/>
              <a:t>, </a:t>
            </a:r>
            <a:r>
              <a:rPr lang="en-US" dirty="0" err="1" smtClean="0"/>
              <a:t>tập</a:t>
            </a:r>
            <a:r>
              <a:rPr lang="en-US" dirty="0" smtClean="0"/>
              <a:t> validation </a:t>
            </a:r>
            <a:r>
              <a:rPr lang="en-US" dirty="0" err="1" smtClean="0"/>
              <a:t>dùng</a:t>
            </a:r>
            <a:r>
              <a:rPr lang="en-US" dirty="0" smtClean="0"/>
              <a:t> </a:t>
            </a:r>
            <a:r>
              <a:rPr lang="en-US" dirty="0" err="1" smtClean="0"/>
              <a:t>để</a:t>
            </a:r>
            <a:r>
              <a:rPr lang="en-US" dirty="0" smtClean="0"/>
              <a:t> </a:t>
            </a:r>
            <a:r>
              <a:rPr lang="en-US" dirty="0" err="1" smtClean="0"/>
              <a:t>kiểm</a:t>
            </a:r>
            <a:r>
              <a:rPr lang="en-US" dirty="0" smtClean="0"/>
              <a:t> </a:t>
            </a:r>
            <a:r>
              <a:rPr lang="en-US" dirty="0" err="1" smtClean="0"/>
              <a:t>tra</a:t>
            </a:r>
            <a:r>
              <a:rPr lang="en-US" dirty="0" smtClean="0"/>
              <a:t> </a:t>
            </a:r>
            <a:r>
              <a:rPr lang="en-US" dirty="0" err="1" smtClean="0"/>
              <a:t>quá</a:t>
            </a:r>
            <a:r>
              <a:rPr lang="en-US" dirty="0" smtClean="0"/>
              <a:t> </a:t>
            </a:r>
            <a:r>
              <a:rPr lang="en-US" dirty="0" err="1" smtClean="0"/>
              <a:t>trình</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và</a:t>
            </a:r>
            <a:r>
              <a:rPr lang="en-US" dirty="0" smtClean="0"/>
              <a:t> </a:t>
            </a:r>
            <a:r>
              <a:rPr lang="en-US" dirty="0" err="1" smtClean="0"/>
              <a:t>quyết</a:t>
            </a:r>
            <a:r>
              <a:rPr lang="en-US" dirty="0" smtClean="0"/>
              <a:t> </a:t>
            </a:r>
            <a:r>
              <a:rPr lang="en-US" dirty="0" err="1" smtClean="0"/>
              <a:t>định</a:t>
            </a:r>
            <a:r>
              <a:rPr lang="en-US" dirty="0" smtClean="0"/>
              <a:t> </a:t>
            </a:r>
            <a:r>
              <a:rPr lang="en-US" dirty="0" err="1" smtClean="0"/>
              <a:t>có</a:t>
            </a:r>
            <a:r>
              <a:rPr lang="en-US" dirty="0" smtClean="0"/>
              <a:t> </a:t>
            </a:r>
            <a:r>
              <a:rPr lang="en-US" dirty="0" err="1" smtClean="0"/>
              <a:t>lưu</a:t>
            </a:r>
            <a:r>
              <a:rPr lang="en-US" dirty="0" smtClean="0"/>
              <a:t> </a:t>
            </a:r>
            <a:r>
              <a:rPr lang="en-US" dirty="0" err="1" smtClean="0"/>
              <a:t>giữ</a:t>
            </a:r>
            <a:r>
              <a:rPr lang="en-US" dirty="0" smtClean="0"/>
              <a:t> </a:t>
            </a:r>
            <a:r>
              <a:rPr lang="en-US" dirty="0" err="1" smtClean="0"/>
              <a:t>trọng</a:t>
            </a:r>
            <a:r>
              <a:rPr lang="en-US" dirty="0" smtClean="0"/>
              <a:t> </a:t>
            </a:r>
            <a:r>
              <a:rPr lang="en-US" dirty="0" err="1" smtClean="0"/>
              <a:t>số</a:t>
            </a:r>
            <a:r>
              <a:rPr lang="en-US" dirty="0" smtClean="0"/>
              <a:t> </a:t>
            </a:r>
            <a:r>
              <a:rPr lang="en-US" dirty="0" err="1" smtClean="0"/>
              <a:t>mới</a:t>
            </a:r>
            <a:r>
              <a:rPr lang="en-US" dirty="0" smtClean="0"/>
              <a:t> hay </a:t>
            </a:r>
            <a:r>
              <a:rPr lang="en-US" dirty="0" err="1" smtClean="0"/>
              <a:t>không</a:t>
            </a:r>
            <a:r>
              <a:rPr lang="en-US" dirty="0" smtClean="0"/>
              <a:t>.</a:t>
            </a:r>
          </a:p>
          <a:p>
            <a:pPr marL="0" lvl="0" indent="0" algn="l" rtl="0">
              <a:spcBef>
                <a:spcPts val="0"/>
              </a:spcBef>
              <a:spcAft>
                <a:spcPts val="1200"/>
              </a:spcAft>
              <a:buNone/>
            </a:pPr>
            <a:r>
              <a:rPr lang="en-US" dirty="0" err="1" smtClean="0"/>
              <a:t>Bước</a:t>
            </a:r>
            <a:r>
              <a:rPr lang="en-US" dirty="0" smtClean="0"/>
              <a:t> 4: </a:t>
            </a:r>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tập</a:t>
            </a:r>
            <a:r>
              <a:rPr lang="en-US" dirty="0" smtClean="0"/>
              <a:t> train </a:t>
            </a:r>
            <a:r>
              <a:rPr lang="en-US" dirty="0" err="1" smtClean="0"/>
              <a:t>và</a:t>
            </a:r>
            <a:r>
              <a:rPr lang="en-US" dirty="0" smtClean="0"/>
              <a:t> validation.</a:t>
            </a:r>
          </a:p>
          <a:p>
            <a:pPr marL="0" lvl="0" indent="0" algn="l" rtl="0">
              <a:spcBef>
                <a:spcPts val="0"/>
              </a:spcBef>
              <a:spcAft>
                <a:spcPts val="1200"/>
              </a:spcAft>
              <a:buNone/>
            </a:pPr>
            <a:r>
              <a:rPr lang="en-US" dirty="0" err="1" smtClean="0"/>
              <a:t>Bước</a:t>
            </a:r>
            <a:r>
              <a:rPr lang="en-US" dirty="0" smtClean="0"/>
              <a:t> 5: </a:t>
            </a:r>
            <a:r>
              <a:rPr lang="en-US" dirty="0" err="1" smtClean="0"/>
              <a:t>Dùng</a:t>
            </a:r>
            <a:r>
              <a:rPr lang="en-US" dirty="0" smtClean="0"/>
              <a:t> </a:t>
            </a:r>
            <a:r>
              <a:rPr lang="en-US" dirty="0" err="1" smtClean="0"/>
              <a:t>mô</a:t>
            </a:r>
            <a:r>
              <a:rPr lang="en-US" dirty="0" smtClean="0"/>
              <a:t> </a:t>
            </a:r>
            <a:r>
              <a:rPr lang="en-US" dirty="0" err="1" smtClean="0"/>
              <a:t>hình</a:t>
            </a:r>
            <a:r>
              <a:rPr lang="en-US" dirty="0" smtClean="0"/>
              <a:t> </a:t>
            </a:r>
            <a:r>
              <a:rPr lang="en-US" dirty="0" err="1" smtClean="0"/>
              <a:t>đã</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để</a:t>
            </a:r>
            <a:r>
              <a:rPr lang="en-US" dirty="0" smtClean="0"/>
              <a:t> </a:t>
            </a:r>
            <a:r>
              <a:rPr lang="en-US" dirty="0" err="1" smtClean="0"/>
              <a:t>dự</a:t>
            </a:r>
            <a:r>
              <a:rPr lang="en-US" dirty="0" smtClean="0"/>
              <a:t> </a:t>
            </a:r>
            <a:r>
              <a:rPr lang="en-US" dirty="0" err="1" smtClean="0"/>
              <a:t>đoán</a:t>
            </a:r>
            <a:r>
              <a:rPr lang="en-US" dirty="0" smtClean="0"/>
              <a:t> </a:t>
            </a:r>
            <a:r>
              <a:rPr lang="en-US" dirty="0" err="1" smtClean="0"/>
              <a:t>trên</a:t>
            </a:r>
            <a:r>
              <a:rPr lang="en-US" dirty="0" smtClean="0"/>
              <a:t> </a:t>
            </a:r>
            <a:r>
              <a:rPr lang="en-US" dirty="0" err="1" smtClean="0"/>
              <a:t>tập</a:t>
            </a:r>
            <a:r>
              <a:rPr lang="en-US" dirty="0" smtClean="0"/>
              <a:t> test.</a:t>
            </a:r>
            <a:endParaRPr dirty="0"/>
          </a:p>
        </p:txBody>
      </p:sp>
    </p:spTree>
    <p:extLst>
      <p:ext uri="{BB962C8B-B14F-4D97-AF65-F5344CB8AC3E}">
        <p14:creationId xmlns:p14="http://schemas.microsoft.com/office/powerpoint/2010/main" val="42475563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0"/>
          <p:cNvSpPr txBox="1">
            <a:spLocks noGrp="1"/>
          </p:cNvSpPr>
          <p:nvPr>
            <p:ph type="title"/>
          </p:nvPr>
        </p:nvSpPr>
        <p:spPr>
          <a:xfrm>
            <a:off x="311700" y="94938"/>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a:t>Underfit</a:t>
            </a:r>
            <a:r>
              <a:rPr lang="en-GB" dirty="0"/>
              <a:t> </a:t>
            </a:r>
            <a:r>
              <a:rPr lang="en-GB" dirty="0" err="1" smtClean="0"/>
              <a:t>và</a:t>
            </a:r>
            <a:r>
              <a:rPr lang="en-GB" dirty="0" smtClean="0"/>
              <a:t> </a:t>
            </a:r>
            <a:r>
              <a:rPr lang="en-GB" dirty="0" err="1"/>
              <a:t>overfit</a:t>
            </a:r>
            <a:endParaRPr dirty="0"/>
          </a:p>
        </p:txBody>
      </p:sp>
      <p:sp>
        <p:nvSpPr>
          <p:cNvPr id="94" name="Google Shape;94;p20"/>
          <p:cNvSpPr txBox="1">
            <a:spLocks noGrp="1"/>
          </p:cNvSpPr>
          <p:nvPr>
            <p:ph type="body" idx="1"/>
          </p:nvPr>
        </p:nvSpPr>
        <p:spPr>
          <a:xfrm>
            <a:off x="311700" y="1152475"/>
            <a:ext cx="506802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err="1" smtClean="0"/>
              <a:t>Underfit</a:t>
            </a:r>
            <a:r>
              <a:rPr lang="en-US" dirty="0" smtClean="0"/>
              <a:t>: </a:t>
            </a:r>
            <a:r>
              <a:rPr lang="en-US" dirty="0" err="1" smtClean="0"/>
              <a:t>giá</a:t>
            </a:r>
            <a:r>
              <a:rPr lang="en-US" dirty="0" smtClean="0"/>
              <a:t> </a:t>
            </a:r>
            <a:r>
              <a:rPr lang="en-US" dirty="0" err="1" smtClean="0"/>
              <a:t>trị</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(loss) </a:t>
            </a:r>
            <a:r>
              <a:rPr lang="en-US" dirty="0" err="1" smtClean="0"/>
              <a:t>của</a:t>
            </a:r>
            <a:r>
              <a:rPr lang="en-US" dirty="0" smtClean="0"/>
              <a:t> </a:t>
            </a:r>
            <a:r>
              <a:rPr lang="en-US" dirty="0" err="1" smtClean="0"/>
              <a:t>tập</a:t>
            </a:r>
            <a:r>
              <a:rPr lang="en-US" dirty="0" smtClean="0"/>
              <a:t> train </a:t>
            </a:r>
            <a:r>
              <a:rPr lang="en-US" dirty="0" err="1" smtClean="0"/>
              <a:t>và</a:t>
            </a:r>
            <a:r>
              <a:rPr lang="en-US" dirty="0" smtClean="0"/>
              <a:t> validation </a:t>
            </a:r>
            <a:r>
              <a:rPr lang="en-US" dirty="0" err="1" smtClean="0"/>
              <a:t>cao</a:t>
            </a:r>
            <a:r>
              <a:rPr lang="en-US" dirty="0" smtClean="0"/>
              <a:t>, </a:t>
            </a:r>
            <a:r>
              <a:rPr lang="en-US" dirty="0" err="1" smtClean="0"/>
              <a:t>không</a:t>
            </a:r>
            <a:r>
              <a:rPr lang="en-US" dirty="0" smtClean="0"/>
              <a:t> </a:t>
            </a:r>
            <a:r>
              <a:rPr lang="en-US" dirty="0" err="1" smtClean="0"/>
              <a:t>giảm</a:t>
            </a:r>
            <a:r>
              <a:rPr lang="en-US" dirty="0" smtClean="0"/>
              <a:t> </a:t>
            </a:r>
            <a:r>
              <a:rPr lang="en-US" dirty="0" err="1" smtClean="0"/>
              <a:t>nhiều</a:t>
            </a:r>
            <a:r>
              <a:rPr lang="en-US" dirty="0" smtClean="0"/>
              <a:t> so </a:t>
            </a:r>
            <a:r>
              <a:rPr lang="en-US" dirty="0" err="1" smtClean="0"/>
              <a:t>với</a:t>
            </a:r>
            <a:r>
              <a:rPr lang="en-US" dirty="0" smtClean="0"/>
              <a:t> </a:t>
            </a:r>
            <a:r>
              <a:rPr lang="en-US" dirty="0" err="1" smtClean="0"/>
              <a:t>điểm</a:t>
            </a:r>
            <a:r>
              <a:rPr lang="en-US" dirty="0" smtClean="0"/>
              <a:t> </a:t>
            </a:r>
            <a:r>
              <a:rPr lang="en-US" dirty="0" err="1" smtClean="0"/>
              <a:t>xuất</a:t>
            </a:r>
            <a:r>
              <a:rPr lang="en-US" dirty="0" smtClean="0"/>
              <a:t> </a:t>
            </a:r>
            <a:r>
              <a:rPr lang="en-US" dirty="0" err="1" smtClean="0"/>
              <a:t>phát</a:t>
            </a:r>
            <a:r>
              <a:rPr lang="en-US" dirty="0" smtClean="0"/>
              <a:t>.</a:t>
            </a:r>
          </a:p>
          <a:p>
            <a:pPr marL="0" lvl="0" indent="0" algn="l" rtl="0">
              <a:spcBef>
                <a:spcPts val="0"/>
              </a:spcBef>
              <a:spcAft>
                <a:spcPts val="1200"/>
              </a:spcAft>
              <a:buNone/>
            </a:pPr>
            <a:endParaRPr lang="en-US" dirty="0"/>
          </a:p>
          <a:p>
            <a:pPr marL="0" lvl="0" indent="0" algn="l" rtl="0">
              <a:spcBef>
                <a:spcPts val="0"/>
              </a:spcBef>
              <a:spcAft>
                <a:spcPts val="1200"/>
              </a:spcAft>
              <a:buNone/>
            </a:pPr>
            <a:r>
              <a:rPr lang="en-US" dirty="0" err="1" smtClean="0"/>
              <a:t>Overfit</a:t>
            </a:r>
            <a:r>
              <a:rPr lang="en-US" dirty="0" smtClean="0"/>
              <a:t>: </a:t>
            </a:r>
            <a:r>
              <a:rPr lang="en-US" dirty="0" err="1" smtClean="0"/>
              <a:t>Gía</a:t>
            </a:r>
            <a:r>
              <a:rPr lang="en-US" dirty="0" smtClean="0"/>
              <a:t> </a:t>
            </a:r>
            <a:r>
              <a:rPr lang="en-US" dirty="0" err="1" smtClean="0"/>
              <a:t>trị</a:t>
            </a:r>
            <a:r>
              <a:rPr lang="en-US" dirty="0" smtClean="0"/>
              <a:t> </a:t>
            </a:r>
            <a:r>
              <a:rPr lang="en-US" dirty="0" err="1" smtClean="0"/>
              <a:t>hàm</a:t>
            </a:r>
            <a:r>
              <a:rPr lang="en-US" dirty="0" smtClean="0"/>
              <a:t> loss </a:t>
            </a:r>
            <a:r>
              <a:rPr lang="en-US" dirty="0" err="1" smtClean="0"/>
              <a:t>của</a:t>
            </a:r>
            <a:r>
              <a:rPr lang="en-US" dirty="0" smtClean="0"/>
              <a:t> </a:t>
            </a:r>
            <a:r>
              <a:rPr lang="en-US" dirty="0" err="1" smtClean="0"/>
              <a:t>tập</a:t>
            </a:r>
            <a:r>
              <a:rPr lang="en-US" dirty="0" smtClean="0"/>
              <a:t> train </a:t>
            </a:r>
            <a:r>
              <a:rPr lang="en-US" dirty="0" err="1" smtClean="0"/>
              <a:t>giảm</a:t>
            </a:r>
            <a:r>
              <a:rPr lang="en-US" dirty="0" smtClean="0"/>
              <a:t> </a:t>
            </a:r>
            <a:r>
              <a:rPr lang="en-US" dirty="0" err="1" smtClean="0"/>
              <a:t>rất</a:t>
            </a:r>
            <a:r>
              <a:rPr lang="en-US" dirty="0" smtClean="0"/>
              <a:t> </a:t>
            </a:r>
            <a:r>
              <a:rPr lang="en-US" dirty="0" err="1" smtClean="0"/>
              <a:t>nhiều</a:t>
            </a:r>
            <a:r>
              <a:rPr lang="en-US" dirty="0" smtClean="0"/>
              <a:t>, </a:t>
            </a:r>
            <a:r>
              <a:rPr lang="en-US" dirty="0" err="1" smtClean="0"/>
              <a:t>nhưng</a:t>
            </a:r>
            <a:r>
              <a:rPr lang="en-US" dirty="0" smtClean="0"/>
              <a:t> loss </a:t>
            </a:r>
            <a:r>
              <a:rPr lang="en-US" dirty="0" err="1" smtClean="0"/>
              <a:t>của</a:t>
            </a:r>
            <a:r>
              <a:rPr lang="en-US" dirty="0" smtClean="0"/>
              <a:t> </a:t>
            </a:r>
            <a:r>
              <a:rPr lang="en-US" dirty="0" err="1" smtClean="0"/>
              <a:t>tập</a:t>
            </a:r>
            <a:r>
              <a:rPr lang="en-US" dirty="0" smtClean="0"/>
              <a:t> validation </a:t>
            </a:r>
            <a:r>
              <a:rPr lang="en-US" dirty="0" err="1" smtClean="0"/>
              <a:t>lại</a:t>
            </a:r>
            <a:r>
              <a:rPr lang="en-US" dirty="0" smtClean="0"/>
              <a:t> </a:t>
            </a:r>
            <a:r>
              <a:rPr lang="en-US" dirty="0" err="1" smtClean="0"/>
              <a:t>cao</a:t>
            </a:r>
            <a:r>
              <a:rPr lang="en-US" dirty="0" smtClean="0"/>
              <a:t>, </a:t>
            </a:r>
            <a:r>
              <a:rPr lang="en-US" dirty="0" err="1" smtClean="0"/>
              <a:t>chứng</a:t>
            </a:r>
            <a:r>
              <a:rPr lang="en-US" dirty="0" smtClean="0"/>
              <a:t> </a:t>
            </a:r>
            <a:r>
              <a:rPr lang="en-US" dirty="0" err="1" smtClean="0"/>
              <a:t>tỏ</a:t>
            </a:r>
            <a:r>
              <a:rPr lang="en-US" dirty="0" smtClean="0"/>
              <a:t> </a:t>
            </a:r>
            <a:r>
              <a:rPr lang="en-US" dirty="0" err="1" smtClean="0"/>
              <a:t>mô</a:t>
            </a:r>
            <a:r>
              <a:rPr lang="en-US" dirty="0" smtClean="0"/>
              <a:t> </a:t>
            </a:r>
            <a:r>
              <a:rPr lang="en-US" dirty="0" err="1" smtClean="0"/>
              <a:t>hình</a:t>
            </a:r>
            <a:r>
              <a:rPr lang="en-US" dirty="0" smtClean="0"/>
              <a:t> </a:t>
            </a:r>
            <a:r>
              <a:rPr lang="en-US" dirty="0" err="1" smtClean="0"/>
              <a:t>đã</a:t>
            </a:r>
            <a:r>
              <a:rPr lang="en-US" dirty="0" smtClean="0"/>
              <a:t> </a:t>
            </a:r>
            <a:r>
              <a:rPr lang="en-US" dirty="0" err="1" smtClean="0"/>
              <a:t>thuộc</a:t>
            </a:r>
            <a:r>
              <a:rPr lang="en-US" dirty="0" smtClean="0"/>
              <a:t> </a:t>
            </a:r>
            <a:r>
              <a:rPr lang="en-US" dirty="0" err="1" smtClean="0"/>
              <a:t>lòng</a:t>
            </a:r>
            <a:r>
              <a:rPr lang="en-US" dirty="0" smtClean="0"/>
              <a:t> </a:t>
            </a:r>
            <a:r>
              <a:rPr lang="en-US" dirty="0" err="1" smtClean="0"/>
              <a:t>tập</a:t>
            </a:r>
            <a:r>
              <a:rPr lang="en-US" dirty="0" smtClean="0"/>
              <a:t> train </a:t>
            </a:r>
            <a:r>
              <a:rPr lang="en-US" dirty="0" err="1" smtClean="0"/>
              <a:t>và</a:t>
            </a:r>
            <a:r>
              <a:rPr lang="en-US" dirty="0" smtClean="0"/>
              <a:t> </a:t>
            </a:r>
            <a:r>
              <a:rPr lang="en-US" dirty="0" err="1" smtClean="0"/>
              <a:t>thiếu</a:t>
            </a:r>
            <a:r>
              <a:rPr lang="en-US" dirty="0" smtClean="0"/>
              <a:t> </a:t>
            </a:r>
            <a:r>
              <a:rPr lang="en-US" dirty="0" err="1" smtClean="0"/>
              <a:t>tính</a:t>
            </a:r>
            <a:r>
              <a:rPr lang="en-US" dirty="0" smtClean="0"/>
              <a:t> </a:t>
            </a:r>
            <a:r>
              <a:rPr lang="en-US" dirty="0" err="1" smtClean="0"/>
              <a:t>tổng</a:t>
            </a:r>
            <a:r>
              <a:rPr lang="en-US" dirty="0" smtClean="0"/>
              <a:t> </a:t>
            </a:r>
            <a:r>
              <a:rPr lang="en-US" dirty="0" err="1" smtClean="0"/>
              <a:t>quát</a:t>
            </a:r>
            <a:endParaRPr dirty="0"/>
          </a:p>
        </p:txBody>
      </p:sp>
      <p:pic>
        <p:nvPicPr>
          <p:cNvPr id="2" name="Picture 1"/>
          <p:cNvPicPr>
            <a:picLocks noChangeAspect="1"/>
          </p:cNvPicPr>
          <p:nvPr/>
        </p:nvPicPr>
        <p:blipFill>
          <a:blip r:embed="rId3"/>
          <a:stretch>
            <a:fillRect/>
          </a:stretch>
        </p:blipFill>
        <p:spPr>
          <a:xfrm>
            <a:off x="5663037" y="1152475"/>
            <a:ext cx="3114044" cy="2039570"/>
          </a:xfrm>
          <a:prstGeom prst="rect">
            <a:avLst/>
          </a:prstGeom>
        </p:spPr>
      </p:pic>
    </p:spTree>
    <p:extLst>
      <p:ext uri="{BB962C8B-B14F-4D97-AF65-F5344CB8AC3E}">
        <p14:creationId xmlns:p14="http://schemas.microsoft.com/office/powerpoint/2010/main" val="13288436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1"/>
          <p:cNvSpPr txBox="1">
            <a:spLocks noGrp="1"/>
          </p:cNvSpPr>
          <p:nvPr>
            <p:ph type="title"/>
          </p:nvPr>
        </p:nvSpPr>
        <p:spPr>
          <a:xfrm>
            <a:off x="311699" y="129234"/>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Regularization</a:t>
            </a:r>
            <a:endParaRPr dirty="0"/>
          </a:p>
        </p:txBody>
      </p:sp>
      <p:sp>
        <p:nvSpPr>
          <p:cNvPr id="100" name="Google Shape;100;p21"/>
          <p:cNvSpPr txBox="1">
            <a:spLocks noGrp="1"/>
          </p:cNvSpPr>
          <p:nvPr>
            <p:ph type="body" idx="1"/>
          </p:nvPr>
        </p:nvSpPr>
        <p:spPr>
          <a:xfrm>
            <a:off x="311700" y="1152475"/>
            <a:ext cx="4016226"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1200"/>
              </a:spcAft>
              <a:buNone/>
            </a:pPr>
            <a:r>
              <a:rPr lang="en-GB" dirty="0" err="1" smtClean="0"/>
              <a:t>Để</a:t>
            </a:r>
            <a:r>
              <a:rPr lang="en-GB" dirty="0" smtClean="0"/>
              <a:t> </a:t>
            </a:r>
            <a:r>
              <a:rPr lang="en-GB" dirty="0" err="1" smtClean="0"/>
              <a:t>tránh</a:t>
            </a:r>
            <a:r>
              <a:rPr lang="en-GB" dirty="0" smtClean="0"/>
              <a:t> </a:t>
            </a:r>
            <a:r>
              <a:rPr lang="en-GB" dirty="0" err="1" smtClean="0"/>
              <a:t>mô</a:t>
            </a:r>
            <a:r>
              <a:rPr lang="en-GB" dirty="0" smtClean="0"/>
              <a:t> </a:t>
            </a:r>
            <a:r>
              <a:rPr lang="en-GB" dirty="0" err="1" smtClean="0"/>
              <a:t>hình</a:t>
            </a:r>
            <a:r>
              <a:rPr lang="en-GB" dirty="0" smtClean="0"/>
              <a:t> </a:t>
            </a:r>
            <a:r>
              <a:rPr lang="en-GB" dirty="0" err="1" smtClean="0"/>
              <a:t>overfit</a:t>
            </a:r>
            <a:r>
              <a:rPr lang="en-GB" dirty="0" smtClean="0"/>
              <a:t>, </a:t>
            </a:r>
            <a:r>
              <a:rPr lang="en-GB" dirty="0" err="1" smtClean="0"/>
              <a:t>các</a:t>
            </a:r>
            <a:r>
              <a:rPr lang="en-GB" dirty="0" smtClean="0"/>
              <a:t> </a:t>
            </a:r>
            <a:r>
              <a:rPr lang="en-GB" dirty="0" err="1" smtClean="0"/>
              <a:t>kỹ</a:t>
            </a:r>
            <a:r>
              <a:rPr lang="en-GB" dirty="0" smtClean="0"/>
              <a:t> </a:t>
            </a:r>
            <a:r>
              <a:rPr lang="en-GB" dirty="0" err="1" smtClean="0"/>
              <a:t>thuật</a:t>
            </a:r>
            <a:r>
              <a:rPr lang="en-GB" dirty="0" smtClean="0"/>
              <a:t> </a:t>
            </a:r>
            <a:r>
              <a:rPr lang="en-GB" dirty="0" err="1" smtClean="0"/>
              <a:t>điều</a:t>
            </a:r>
            <a:r>
              <a:rPr lang="en-GB" dirty="0" smtClean="0"/>
              <a:t> </a:t>
            </a:r>
            <a:r>
              <a:rPr lang="en-GB" dirty="0" err="1" smtClean="0"/>
              <a:t>chỉnh</a:t>
            </a:r>
            <a:r>
              <a:rPr lang="en-GB" dirty="0" smtClean="0"/>
              <a:t> (regularization) </a:t>
            </a:r>
            <a:r>
              <a:rPr lang="en-GB" dirty="0" err="1" smtClean="0"/>
              <a:t>thường</a:t>
            </a:r>
            <a:r>
              <a:rPr lang="en-GB" dirty="0" smtClean="0"/>
              <a:t> </a:t>
            </a:r>
            <a:r>
              <a:rPr lang="en-GB" dirty="0" err="1" smtClean="0"/>
              <a:t>được</a:t>
            </a:r>
            <a:r>
              <a:rPr lang="en-GB" dirty="0" smtClean="0"/>
              <a:t> </a:t>
            </a:r>
            <a:r>
              <a:rPr lang="en-GB" dirty="0" err="1" smtClean="0"/>
              <a:t>áp</a:t>
            </a:r>
            <a:r>
              <a:rPr lang="en-GB" dirty="0" smtClean="0"/>
              <a:t> </a:t>
            </a:r>
            <a:r>
              <a:rPr lang="en-GB" dirty="0" err="1" smtClean="0"/>
              <a:t>dụng</a:t>
            </a:r>
            <a:r>
              <a:rPr lang="en-GB" dirty="0" smtClean="0"/>
              <a:t> </a:t>
            </a:r>
            <a:r>
              <a:rPr lang="en-GB" dirty="0" err="1" smtClean="0"/>
              <a:t>là</a:t>
            </a:r>
            <a:r>
              <a:rPr lang="en-GB" dirty="0"/>
              <a:t>:</a:t>
            </a:r>
            <a:endParaRPr lang="en-GB" dirty="0" smtClean="0"/>
          </a:p>
          <a:p>
            <a:pPr marL="285750" indent="-285750">
              <a:spcAft>
                <a:spcPts val="1200"/>
              </a:spcAft>
            </a:pPr>
            <a:r>
              <a:rPr lang="en-GB" dirty="0" smtClean="0"/>
              <a:t>Drop out: </a:t>
            </a:r>
            <a:r>
              <a:rPr lang="en-GB" dirty="0" err="1" smtClean="0"/>
              <a:t>thay</a:t>
            </a:r>
            <a:r>
              <a:rPr lang="en-GB" dirty="0" smtClean="0"/>
              <a:t> </a:t>
            </a:r>
            <a:r>
              <a:rPr lang="en-GB" dirty="0" err="1" smtClean="0"/>
              <a:t>phiên</a:t>
            </a:r>
            <a:r>
              <a:rPr lang="en-GB" dirty="0" smtClean="0"/>
              <a:t> </a:t>
            </a:r>
            <a:r>
              <a:rPr lang="en-GB" dirty="0" err="1" smtClean="0"/>
              <a:t>không</a:t>
            </a:r>
            <a:r>
              <a:rPr lang="en-GB" dirty="0" smtClean="0"/>
              <a:t> </a:t>
            </a:r>
            <a:r>
              <a:rPr lang="en-GB" dirty="0" err="1" smtClean="0"/>
              <a:t>sử</a:t>
            </a:r>
            <a:r>
              <a:rPr lang="en-GB" dirty="0" smtClean="0"/>
              <a:t> </a:t>
            </a:r>
            <a:r>
              <a:rPr lang="en-GB" dirty="0" err="1" smtClean="0"/>
              <a:t>dụng</a:t>
            </a:r>
            <a:r>
              <a:rPr lang="en-GB" dirty="0" smtClean="0"/>
              <a:t> </a:t>
            </a:r>
            <a:r>
              <a:rPr lang="en-GB" dirty="0" err="1" smtClean="0"/>
              <a:t>một</a:t>
            </a:r>
            <a:r>
              <a:rPr lang="en-GB" dirty="0" smtClean="0"/>
              <a:t> </a:t>
            </a:r>
            <a:r>
              <a:rPr lang="en-GB" dirty="0" err="1" smtClean="0"/>
              <a:t>vài</a:t>
            </a:r>
            <a:r>
              <a:rPr lang="en-GB" dirty="0" smtClean="0"/>
              <a:t> </a:t>
            </a:r>
            <a:r>
              <a:rPr lang="en-GB" dirty="0" err="1" smtClean="0"/>
              <a:t>nút</a:t>
            </a:r>
            <a:r>
              <a:rPr lang="en-GB" dirty="0" smtClean="0"/>
              <a:t> </a:t>
            </a:r>
            <a:r>
              <a:rPr lang="en-GB" dirty="0" err="1" smtClean="0"/>
              <a:t>trong</a:t>
            </a:r>
            <a:r>
              <a:rPr lang="en-GB" dirty="0" smtClean="0"/>
              <a:t> </a:t>
            </a:r>
            <a:r>
              <a:rPr lang="en-GB" dirty="0" err="1" smtClean="0"/>
              <a:t>mô</a:t>
            </a:r>
            <a:r>
              <a:rPr lang="en-GB" dirty="0" smtClean="0"/>
              <a:t> </a:t>
            </a:r>
            <a:r>
              <a:rPr lang="en-GB" dirty="0" err="1" smtClean="0"/>
              <a:t>hình</a:t>
            </a:r>
            <a:r>
              <a:rPr lang="en-GB" dirty="0" smtClean="0"/>
              <a:t> </a:t>
            </a:r>
            <a:r>
              <a:rPr lang="en-GB" dirty="0" err="1" smtClean="0"/>
              <a:t>trong</a:t>
            </a:r>
            <a:r>
              <a:rPr lang="en-GB" dirty="0" smtClean="0"/>
              <a:t> </a:t>
            </a:r>
            <a:r>
              <a:rPr lang="en-GB" dirty="0" err="1" smtClean="0"/>
              <a:t>quá</a:t>
            </a:r>
            <a:r>
              <a:rPr lang="en-GB" dirty="0" smtClean="0"/>
              <a:t> </a:t>
            </a:r>
            <a:r>
              <a:rPr lang="en-GB" dirty="0" err="1" smtClean="0"/>
              <a:t>trình</a:t>
            </a:r>
            <a:r>
              <a:rPr lang="en-GB" dirty="0" smtClean="0"/>
              <a:t> </a:t>
            </a:r>
            <a:r>
              <a:rPr lang="en-GB" dirty="0" err="1" smtClean="0"/>
              <a:t>huấn</a:t>
            </a:r>
            <a:r>
              <a:rPr lang="en-GB" dirty="0" smtClean="0"/>
              <a:t> </a:t>
            </a:r>
            <a:r>
              <a:rPr lang="en-GB" dirty="0" err="1" smtClean="0"/>
              <a:t>luyện</a:t>
            </a:r>
            <a:r>
              <a:rPr lang="en-GB" dirty="0" smtClean="0"/>
              <a:t>.</a:t>
            </a:r>
          </a:p>
          <a:p>
            <a:pPr marL="285750" indent="-285750">
              <a:spcAft>
                <a:spcPts val="1200"/>
              </a:spcAft>
            </a:pPr>
            <a:r>
              <a:rPr lang="en-GB" dirty="0" smtClean="0"/>
              <a:t>Weight decay: </a:t>
            </a:r>
            <a:r>
              <a:rPr lang="en-GB" dirty="0" err="1" smtClean="0"/>
              <a:t>Thêm</a:t>
            </a:r>
            <a:r>
              <a:rPr lang="en-GB" dirty="0" smtClean="0"/>
              <a:t> </a:t>
            </a:r>
            <a:r>
              <a:rPr lang="en-GB" dirty="0" err="1" smtClean="0"/>
              <a:t>vào</a:t>
            </a:r>
            <a:r>
              <a:rPr lang="en-GB" dirty="0" smtClean="0"/>
              <a:t> </a:t>
            </a:r>
            <a:r>
              <a:rPr lang="en-GB" dirty="0" err="1" smtClean="0"/>
              <a:t>hàm</a:t>
            </a:r>
            <a:r>
              <a:rPr lang="en-GB" dirty="0" smtClean="0"/>
              <a:t> </a:t>
            </a:r>
            <a:r>
              <a:rPr lang="en-GB" dirty="0" err="1" smtClean="0"/>
              <a:t>mất</a:t>
            </a:r>
            <a:r>
              <a:rPr lang="en-GB" dirty="0" smtClean="0"/>
              <a:t> </a:t>
            </a:r>
            <a:r>
              <a:rPr lang="en-GB" dirty="0" err="1" smtClean="0"/>
              <a:t>mát</a:t>
            </a:r>
            <a:r>
              <a:rPr lang="en-GB" dirty="0" smtClean="0"/>
              <a:t> </a:t>
            </a:r>
            <a:r>
              <a:rPr lang="en-GB" dirty="0" err="1" smtClean="0"/>
              <a:t>giá</a:t>
            </a:r>
            <a:r>
              <a:rPr lang="en-GB" dirty="0" smtClean="0"/>
              <a:t> </a:t>
            </a:r>
            <a:r>
              <a:rPr lang="en-GB" dirty="0" err="1" smtClean="0"/>
              <a:t>trị</a:t>
            </a:r>
            <a:r>
              <a:rPr lang="en-GB" dirty="0" smtClean="0"/>
              <a:t> </a:t>
            </a:r>
            <a:r>
              <a:rPr lang="en-GB" dirty="0" err="1" smtClean="0"/>
              <a:t>của</a:t>
            </a:r>
            <a:r>
              <a:rPr lang="en-GB" dirty="0" smtClean="0"/>
              <a:t> </a:t>
            </a:r>
            <a:r>
              <a:rPr lang="en-GB" dirty="0" err="1" smtClean="0"/>
              <a:t>trọng</a:t>
            </a:r>
            <a:r>
              <a:rPr lang="en-GB" dirty="0" smtClean="0"/>
              <a:t> </a:t>
            </a:r>
            <a:r>
              <a:rPr lang="en-GB" dirty="0" err="1" smtClean="0"/>
              <a:t>số</a:t>
            </a:r>
            <a:r>
              <a:rPr lang="en-GB" dirty="0" smtClean="0"/>
              <a:t>, </a:t>
            </a:r>
            <a:r>
              <a:rPr lang="en-GB" dirty="0" err="1" smtClean="0"/>
              <a:t>để</a:t>
            </a:r>
            <a:r>
              <a:rPr lang="en-GB" dirty="0" smtClean="0"/>
              <a:t> </a:t>
            </a:r>
            <a:r>
              <a:rPr lang="en-GB" dirty="0" err="1" smtClean="0"/>
              <a:t>kiềm</a:t>
            </a:r>
            <a:r>
              <a:rPr lang="en-GB" dirty="0" smtClean="0"/>
              <a:t> </a:t>
            </a:r>
            <a:r>
              <a:rPr lang="en-GB" dirty="0" err="1" smtClean="0"/>
              <a:t>chế</a:t>
            </a:r>
            <a:r>
              <a:rPr lang="en-GB" dirty="0" smtClean="0"/>
              <a:t> </a:t>
            </a:r>
            <a:r>
              <a:rPr lang="en-GB" dirty="0" err="1" smtClean="0"/>
              <a:t>hàm</a:t>
            </a:r>
            <a:r>
              <a:rPr lang="en-GB" dirty="0" smtClean="0"/>
              <a:t> </a:t>
            </a:r>
            <a:r>
              <a:rPr lang="en-GB" dirty="0" err="1" smtClean="0"/>
              <a:t>mất</a:t>
            </a:r>
            <a:r>
              <a:rPr lang="en-GB" dirty="0" smtClean="0"/>
              <a:t> </a:t>
            </a:r>
            <a:r>
              <a:rPr lang="en-GB" dirty="0" err="1" smtClean="0"/>
              <a:t>mát</a:t>
            </a:r>
            <a:r>
              <a:rPr lang="en-GB" dirty="0"/>
              <a:t>.</a:t>
            </a:r>
            <a:endParaRPr dirty="0"/>
          </a:p>
        </p:txBody>
      </p:sp>
      <p:pic>
        <p:nvPicPr>
          <p:cNvPr id="3" name="Picture 2"/>
          <p:cNvPicPr>
            <a:picLocks noChangeAspect="1"/>
          </p:cNvPicPr>
          <p:nvPr/>
        </p:nvPicPr>
        <p:blipFill>
          <a:blip r:embed="rId3"/>
          <a:stretch>
            <a:fillRect/>
          </a:stretch>
        </p:blipFill>
        <p:spPr>
          <a:xfrm>
            <a:off x="4513420" y="1152475"/>
            <a:ext cx="4504373" cy="1834628"/>
          </a:xfrm>
          <a:prstGeom prst="rect">
            <a:avLst/>
          </a:prstGeom>
        </p:spPr>
      </p:pic>
    </p:spTree>
    <p:extLst>
      <p:ext uri="{BB962C8B-B14F-4D97-AF65-F5344CB8AC3E}">
        <p14:creationId xmlns:p14="http://schemas.microsoft.com/office/powerpoint/2010/main" val="39906661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9"/>
          <p:cNvSpPr txBox="1">
            <a:spLocks noGrp="1"/>
          </p:cNvSpPr>
          <p:nvPr>
            <p:ph type="title"/>
          </p:nvPr>
        </p:nvSpPr>
        <p:spPr>
          <a:xfrm>
            <a:off x="311700" y="9450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err="1" smtClean="0"/>
              <a:t>Cách</a:t>
            </a:r>
            <a:r>
              <a:rPr lang="en-GB" dirty="0" smtClean="0"/>
              <a:t> chia </a:t>
            </a:r>
            <a:r>
              <a:rPr lang="en-GB" dirty="0" err="1" smtClean="0"/>
              <a:t>các</a:t>
            </a:r>
            <a:r>
              <a:rPr lang="en-GB" dirty="0" smtClean="0"/>
              <a:t> </a:t>
            </a:r>
            <a:r>
              <a:rPr lang="en-GB" dirty="0" err="1" smtClean="0"/>
              <a:t>tập</a:t>
            </a:r>
            <a:r>
              <a:rPr lang="en-GB" dirty="0" smtClean="0"/>
              <a:t> </a:t>
            </a:r>
            <a:r>
              <a:rPr lang="en-GB" dirty="0" err="1" smtClean="0"/>
              <a:t>dữ</a:t>
            </a:r>
            <a:r>
              <a:rPr lang="en-GB" dirty="0" smtClean="0"/>
              <a:t> </a:t>
            </a:r>
            <a:r>
              <a:rPr lang="en-GB" dirty="0" err="1" smtClean="0"/>
              <a:t>liệu</a:t>
            </a:r>
            <a:r>
              <a:rPr lang="en-GB" dirty="0" smtClean="0"/>
              <a:t> (splitting </a:t>
            </a:r>
            <a:r>
              <a:rPr lang="en-GB" dirty="0"/>
              <a:t>and cross </a:t>
            </a:r>
            <a:r>
              <a:rPr lang="en-GB" dirty="0" smtClean="0"/>
              <a:t>validation)</a:t>
            </a:r>
            <a:endParaRPr dirty="0"/>
          </a:p>
        </p:txBody>
      </p:sp>
      <p:sp>
        <p:nvSpPr>
          <p:cNvPr id="88" name="Google Shape;88;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pic>
        <p:nvPicPr>
          <p:cNvPr id="3074" name="Picture 2" descr="../_images/grid_search_cross_valid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154" y="1242130"/>
            <a:ext cx="4673447" cy="3237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9706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smtClean="0"/>
              <a:t>Phần </a:t>
            </a:r>
            <a:r>
              <a:rPr lang="en-US" dirty="0" smtClean="0"/>
              <a:t>3</a:t>
            </a:r>
            <a:r>
              <a:rPr lang="vi-VN" dirty="0" smtClean="0"/>
              <a:t>: </a:t>
            </a:r>
            <a:r>
              <a:rPr lang="en-US" dirty="0" err="1" smtClean="0"/>
              <a:t>Tối</a:t>
            </a:r>
            <a:r>
              <a:rPr lang="en-US" dirty="0" smtClean="0"/>
              <a:t> </a:t>
            </a:r>
            <a:r>
              <a:rPr lang="en-US" dirty="0" err="1" smtClean="0"/>
              <a:t>ưu</a:t>
            </a:r>
            <a:r>
              <a:rPr lang="en-US" dirty="0" smtClean="0"/>
              <a:t> </a:t>
            </a:r>
            <a:r>
              <a:rPr lang="en-US" dirty="0" err="1" smtClean="0"/>
              <a:t>hoá</a:t>
            </a:r>
            <a:r>
              <a:rPr lang="en-US" dirty="0" smtClean="0"/>
              <a:t> </a:t>
            </a:r>
            <a:r>
              <a:rPr lang="en-US" dirty="0" smtClean="0"/>
              <a:t>(optimization) </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Tree>
    <p:extLst>
      <p:ext uri="{BB962C8B-B14F-4D97-AF65-F5344CB8AC3E}">
        <p14:creationId xmlns:p14="http://schemas.microsoft.com/office/powerpoint/2010/main" val="20321955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9"/>
          <p:cNvSpPr txBox="1">
            <a:spLocks noGrp="1"/>
          </p:cNvSpPr>
          <p:nvPr>
            <p:ph type="title"/>
          </p:nvPr>
        </p:nvSpPr>
        <p:spPr>
          <a:xfrm>
            <a:off x="311700" y="94505"/>
            <a:ext cx="8520600" cy="572700"/>
          </a:xfrm>
          <a:prstGeom prst="rect">
            <a:avLst/>
          </a:prstGeom>
        </p:spPr>
        <p:txBody>
          <a:bodyPr spcFirstLastPara="1" wrap="square" lIns="91425" tIns="91425" rIns="91425" bIns="91425" anchor="t" anchorCtr="0">
            <a:normAutofit fontScale="90000"/>
          </a:bodyPr>
          <a:lstStyle/>
          <a:p>
            <a:pPr lvl="0"/>
            <a:r>
              <a:rPr lang="fr-FR" dirty="0" err="1"/>
              <a:t>Tối</a:t>
            </a:r>
            <a:r>
              <a:rPr lang="fr-FR" dirty="0"/>
              <a:t> </a:t>
            </a:r>
            <a:r>
              <a:rPr lang="fr-FR" dirty="0" err="1"/>
              <a:t>ưu</a:t>
            </a:r>
            <a:r>
              <a:rPr lang="fr-FR" dirty="0"/>
              <a:t> </a:t>
            </a:r>
            <a:r>
              <a:rPr lang="fr-FR" dirty="0" err="1"/>
              <a:t>hoá</a:t>
            </a:r>
            <a:endParaRPr dirty="0"/>
          </a:p>
        </p:txBody>
      </p:sp>
      <p:sp>
        <p:nvSpPr>
          <p:cNvPr id="88" name="Google Shape;88;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77500" lnSpcReduction="20000"/>
          </a:bodyPr>
          <a:lstStyle/>
          <a:p>
            <a:r>
              <a:rPr lang="en-US" dirty="0" err="1"/>
              <a:t>Chức</a:t>
            </a:r>
            <a:r>
              <a:rPr lang="en-US" dirty="0"/>
              <a:t> </a:t>
            </a:r>
            <a:r>
              <a:rPr lang="en-US" dirty="0" err="1"/>
              <a:t>năng</a:t>
            </a:r>
            <a:r>
              <a:rPr lang="en-US" dirty="0"/>
              <a:t>:</a:t>
            </a:r>
          </a:p>
          <a:p>
            <a:pPr marL="114300" indent="0">
              <a:buNone/>
            </a:pPr>
            <a:r>
              <a:rPr lang="en-US" dirty="0" err="1"/>
              <a:t>Những</a:t>
            </a:r>
            <a:r>
              <a:rPr lang="en-US" dirty="0"/>
              <a:t> </a:t>
            </a:r>
            <a:r>
              <a:rPr lang="en-US" dirty="0" err="1"/>
              <a:t>thuật</a:t>
            </a:r>
            <a:r>
              <a:rPr lang="en-US" dirty="0"/>
              <a:t> </a:t>
            </a:r>
            <a:r>
              <a:rPr lang="en-US" dirty="0" err="1"/>
              <a:t>toán</a:t>
            </a:r>
            <a:r>
              <a:rPr lang="en-US" dirty="0"/>
              <a:t> </a:t>
            </a:r>
            <a:r>
              <a:rPr lang="en-US" dirty="0" err="1"/>
              <a:t>tối</a:t>
            </a:r>
            <a:r>
              <a:rPr lang="en-US" dirty="0"/>
              <a:t> </a:t>
            </a:r>
            <a:r>
              <a:rPr lang="en-US" dirty="0" err="1"/>
              <a:t>ưu</a:t>
            </a:r>
            <a:r>
              <a:rPr lang="en-US" dirty="0"/>
              <a:t> </a:t>
            </a:r>
            <a:r>
              <a:rPr lang="en-US" dirty="0" err="1"/>
              <a:t>hoá</a:t>
            </a:r>
            <a:r>
              <a:rPr lang="en-US" dirty="0"/>
              <a:t> </a:t>
            </a:r>
            <a:r>
              <a:rPr lang="en-US" dirty="0" err="1"/>
              <a:t>trong</a:t>
            </a:r>
            <a:r>
              <a:rPr lang="en-US" dirty="0"/>
              <a:t> deep learning dung </a:t>
            </a:r>
            <a:r>
              <a:rPr lang="en-US" dirty="0" err="1"/>
              <a:t>đề</a:t>
            </a:r>
            <a:r>
              <a:rPr lang="en-US" dirty="0"/>
              <a:t> </a:t>
            </a:r>
            <a:r>
              <a:rPr lang="en-US" dirty="0" err="1"/>
              <a:t>tìm</a:t>
            </a:r>
            <a:r>
              <a:rPr lang="en-US" dirty="0"/>
              <a:t> </a:t>
            </a:r>
            <a:r>
              <a:rPr lang="en-US" dirty="0" err="1"/>
              <a:t>cực</a:t>
            </a:r>
            <a:r>
              <a:rPr lang="en-US" dirty="0"/>
              <a:t> </a:t>
            </a:r>
            <a:r>
              <a:rPr lang="en-US" dirty="0" err="1"/>
              <a:t>tiểu</a:t>
            </a:r>
            <a:r>
              <a:rPr lang="en-US" dirty="0"/>
              <a:t> </a:t>
            </a:r>
            <a:r>
              <a:rPr lang="en-US" dirty="0" err="1"/>
              <a:t>của</a:t>
            </a:r>
            <a:r>
              <a:rPr lang="en-US" dirty="0"/>
              <a:t> </a:t>
            </a:r>
            <a:r>
              <a:rPr lang="en-US" dirty="0" err="1"/>
              <a:t>hàm</a:t>
            </a:r>
            <a:r>
              <a:rPr lang="en-US" dirty="0"/>
              <a:t> </a:t>
            </a:r>
            <a:r>
              <a:rPr lang="en-US" dirty="0" err="1"/>
              <a:t>mất</a:t>
            </a:r>
            <a:r>
              <a:rPr lang="en-US" dirty="0"/>
              <a:t> </a:t>
            </a:r>
            <a:r>
              <a:rPr lang="en-US" dirty="0" err="1"/>
              <a:t>mát</a:t>
            </a:r>
            <a:r>
              <a:rPr lang="en-US" dirty="0"/>
              <a:t>, </a:t>
            </a:r>
            <a:r>
              <a:rPr lang="en-US" dirty="0" err="1"/>
              <a:t>từ</a:t>
            </a:r>
            <a:r>
              <a:rPr lang="en-US" dirty="0"/>
              <a:t> </a:t>
            </a:r>
            <a:r>
              <a:rPr lang="en-US" dirty="0" err="1"/>
              <a:t>đó</a:t>
            </a:r>
            <a:r>
              <a:rPr lang="en-US" dirty="0"/>
              <a:t> </a:t>
            </a:r>
            <a:r>
              <a:rPr lang="en-US" dirty="0" err="1"/>
              <a:t>tạo</a:t>
            </a:r>
            <a:r>
              <a:rPr lang="en-US" dirty="0"/>
              <a:t> </a:t>
            </a:r>
            <a:r>
              <a:rPr lang="en-US" dirty="0" err="1"/>
              <a:t>ra</a:t>
            </a:r>
            <a:r>
              <a:rPr lang="en-US" dirty="0"/>
              <a:t> </a:t>
            </a:r>
            <a:r>
              <a:rPr lang="en-US" dirty="0" err="1"/>
              <a:t>mô</a:t>
            </a:r>
            <a:r>
              <a:rPr lang="en-US" dirty="0"/>
              <a:t> </a:t>
            </a:r>
            <a:r>
              <a:rPr lang="en-US" dirty="0" err="1"/>
              <a:t>hình</a:t>
            </a:r>
            <a:r>
              <a:rPr lang="en-US" dirty="0"/>
              <a:t> </a:t>
            </a:r>
            <a:r>
              <a:rPr lang="en-US" dirty="0" err="1"/>
              <a:t>có</a:t>
            </a:r>
            <a:r>
              <a:rPr lang="en-US" dirty="0"/>
              <a:t> </a:t>
            </a:r>
            <a:r>
              <a:rPr lang="en-US" dirty="0" err="1"/>
              <a:t>thể</a:t>
            </a:r>
            <a:r>
              <a:rPr lang="en-US" dirty="0"/>
              <a:t> </a:t>
            </a:r>
            <a:r>
              <a:rPr lang="en-US" dirty="0" err="1"/>
              <a:t>tính</a:t>
            </a:r>
            <a:r>
              <a:rPr lang="en-US" dirty="0"/>
              <a:t> </a:t>
            </a:r>
            <a:r>
              <a:rPr lang="en-US" dirty="0" err="1"/>
              <a:t>được</a:t>
            </a:r>
            <a:r>
              <a:rPr lang="en-US" dirty="0"/>
              <a:t> </a:t>
            </a:r>
            <a:r>
              <a:rPr lang="en-US" dirty="0" err="1"/>
              <a:t>đầu</a:t>
            </a:r>
            <a:r>
              <a:rPr lang="en-US" dirty="0"/>
              <a:t> </a:t>
            </a:r>
            <a:r>
              <a:rPr lang="en-US" dirty="0" err="1"/>
              <a:t>ra</a:t>
            </a:r>
            <a:r>
              <a:rPr lang="en-US" dirty="0"/>
              <a:t> </a:t>
            </a:r>
            <a:r>
              <a:rPr lang="en-US" dirty="0" err="1"/>
              <a:t>sát</a:t>
            </a:r>
            <a:r>
              <a:rPr lang="en-US" dirty="0"/>
              <a:t> </a:t>
            </a:r>
            <a:r>
              <a:rPr lang="en-US" dirty="0" err="1"/>
              <a:t>với</a:t>
            </a:r>
            <a:r>
              <a:rPr lang="en-US" dirty="0"/>
              <a:t> </a:t>
            </a:r>
            <a:r>
              <a:rPr lang="en-US" dirty="0" err="1"/>
              <a:t>đầu</a:t>
            </a:r>
            <a:r>
              <a:rPr lang="en-US" dirty="0"/>
              <a:t> </a:t>
            </a:r>
            <a:r>
              <a:rPr lang="en-US" dirty="0" err="1"/>
              <a:t>ra</a:t>
            </a:r>
            <a:r>
              <a:rPr lang="en-US" dirty="0"/>
              <a:t> </a:t>
            </a:r>
            <a:r>
              <a:rPr lang="en-US" dirty="0" err="1"/>
              <a:t>thật</a:t>
            </a:r>
            <a:r>
              <a:rPr lang="en-US" dirty="0"/>
              <a:t>.</a:t>
            </a:r>
          </a:p>
          <a:p>
            <a:pPr marL="114300" indent="0">
              <a:buNone/>
            </a:pPr>
            <a:endParaRPr lang="en-US" dirty="0"/>
          </a:p>
          <a:p>
            <a:pPr marL="114300" indent="0">
              <a:buNone/>
            </a:pPr>
            <a:r>
              <a:rPr lang="en-US" dirty="0" err="1"/>
              <a:t>Cần</a:t>
            </a:r>
            <a:r>
              <a:rPr lang="en-US" dirty="0"/>
              <a:t> </a:t>
            </a:r>
            <a:r>
              <a:rPr lang="en-US" dirty="0" err="1"/>
              <a:t>chú</a:t>
            </a:r>
            <a:r>
              <a:rPr lang="en-US" dirty="0"/>
              <a:t> ý </a:t>
            </a:r>
            <a:r>
              <a:rPr lang="en-US" dirty="0" err="1"/>
              <a:t>là</a:t>
            </a:r>
            <a:r>
              <a:rPr lang="en-US" dirty="0"/>
              <a:t> </a:t>
            </a:r>
            <a:r>
              <a:rPr lang="en-US" dirty="0" err="1"/>
              <a:t>khi</a:t>
            </a:r>
            <a:r>
              <a:rPr lang="en-US" dirty="0"/>
              <a:t> </a:t>
            </a:r>
            <a:r>
              <a:rPr lang="en-US" dirty="0" err="1"/>
              <a:t>huấn</a:t>
            </a:r>
            <a:r>
              <a:rPr lang="en-US" dirty="0"/>
              <a:t> </a:t>
            </a:r>
            <a:r>
              <a:rPr lang="en-US" dirty="0" err="1"/>
              <a:t>luyện</a:t>
            </a:r>
            <a:r>
              <a:rPr lang="en-US" dirty="0"/>
              <a:t>, </a:t>
            </a:r>
            <a:r>
              <a:rPr lang="en-US" dirty="0" err="1"/>
              <a:t>mô</a:t>
            </a:r>
            <a:r>
              <a:rPr lang="en-US" dirty="0"/>
              <a:t> </a:t>
            </a:r>
            <a:r>
              <a:rPr lang="en-US" dirty="0" err="1"/>
              <a:t>hình</a:t>
            </a:r>
            <a:r>
              <a:rPr lang="en-US" dirty="0"/>
              <a:t> </a:t>
            </a:r>
            <a:r>
              <a:rPr lang="en-US" dirty="0" err="1"/>
              <a:t>được</a:t>
            </a:r>
            <a:r>
              <a:rPr lang="en-US" dirty="0"/>
              <a:t> </a:t>
            </a:r>
            <a:r>
              <a:rPr lang="en-US" dirty="0" err="1"/>
              <a:t>tối</a:t>
            </a:r>
            <a:r>
              <a:rPr lang="en-US" dirty="0"/>
              <a:t> </a:t>
            </a:r>
            <a:r>
              <a:rPr lang="en-US" dirty="0" err="1"/>
              <a:t>ưu</a:t>
            </a:r>
            <a:r>
              <a:rPr lang="en-US" dirty="0"/>
              <a:t> </a:t>
            </a:r>
            <a:r>
              <a:rPr lang="en-US" dirty="0" err="1"/>
              <a:t>để</a:t>
            </a:r>
            <a:r>
              <a:rPr lang="en-US" dirty="0"/>
              <a:t> </a:t>
            </a:r>
            <a:r>
              <a:rPr lang="en-US" dirty="0" err="1"/>
              <a:t>khớp</a:t>
            </a:r>
            <a:r>
              <a:rPr lang="en-US" dirty="0"/>
              <a:t> </a:t>
            </a:r>
            <a:r>
              <a:rPr lang="en-US" dirty="0" err="1"/>
              <a:t>với</a:t>
            </a:r>
            <a:r>
              <a:rPr lang="en-US" dirty="0"/>
              <a:t> </a:t>
            </a:r>
            <a:r>
              <a:rPr lang="en-US" dirty="0" err="1"/>
              <a:t>dữ</a:t>
            </a:r>
            <a:r>
              <a:rPr lang="en-US" dirty="0"/>
              <a:t> </a:t>
            </a:r>
            <a:r>
              <a:rPr lang="en-US" dirty="0" err="1"/>
              <a:t>liệu</a:t>
            </a:r>
            <a:r>
              <a:rPr lang="en-US" dirty="0"/>
              <a:t> </a:t>
            </a:r>
            <a:r>
              <a:rPr lang="en-US" dirty="0" err="1"/>
              <a:t>tập</a:t>
            </a:r>
            <a:r>
              <a:rPr lang="en-US" dirty="0"/>
              <a:t> </a:t>
            </a:r>
            <a:r>
              <a:rPr lang="en-US" dirty="0" err="1"/>
              <a:t>huấn</a:t>
            </a:r>
            <a:r>
              <a:rPr lang="en-US" dirty="0"/>
              <a:t> </a:t>
            </a:r>
            <a:r>
              <a:rPr lang="en-US" dirty="0" err="1"/>
              <a:t>luyện</a:t>
            </a:r>
            <a:r>
              <a:rPr lang="en-US" dirty="0"/>
              <a:t> (training set). </a:t>
            </a:r>
            <a:r>
              <a:rPr lang="en-US" dirty="0" err="1"/>
              <a:t>Trong</a:t>
            </a:r>
            <a:r>
              <a:rPr lang="en-US" dirty="0"/>
              <a:t> </a:t>
            </a:r>
            <a:r>
              <a:rPr lang="en-US" dirty="0" err="1"/>
              <a:t>khi</a:t>
            </a:r>
            <a:r>
              <a:rPr lang="en-US" dirty="0"/>
              <a:t> </a:t>
            </a:r>
            <a:r>
              <a:rPr lang="en-US" dirty="0" err="1"/>
              <a:t>đó</a:t>
            </a:r>
            <a:r>
              <a:rPr lang="en-US" dirty="0"/>
              <a:t> </a:t>
            </a:r>
            <a:r>
              <a:rPr lang="en-US" dirty="0" err="1"/>
              <a:t>cái</a:t>
            </a:r>
            <a:r>
              <a:rPr lang="en-US" dirty="0"/>
              <a:t> </a:t>
            </a:r>
            <a:r>
              <a:rPr lang="en-US" dirty="0" err="1"/>
              <a:t>chúng</a:t>
            </a:r>
            <a:r>
              <a:rPr lang="en-US" dirty="0"/>
              <a:t> ta </a:t>
            </a:r>
            <a:r>
              <a:rPr lang="en-US" dirty="0" err="1"/>
              <a:t>cần</a:t>
            </a:r>
            <a:r>
              <a:rPr lang="en-US" dirty="0"/>
              <a:t> </a:t>
            </a:r>
            <a:r>
              <a:rPr lang="en-US" dirty="0" err="1"/>
              <a:t>là</a:t>
            </a:r>
            <a:r>
              <a:rPr lang="en-US" dirty="0"/>
              <a:t> </a:t>
            </a:r>
            <a:r>
              <a:rPr lang="en-US" dirty="0" err="1"/>
              <a:t>mô</a:t>
            </a:r>
            <a:r>
              <a:rPr lang="en-US" dirty="0"/>
              <a:t> </a:t>
            </a:r>
            <a:r>
              <a:rPr lang="en-US" dirty="0" err="1"/>
              <a:t>hình</a:t>
            </a:r>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tổng</a:t>
            </a:r>
            <a:r>
              <a:rPr lang="en-US" dirty="0"/>
              <a:t> </a:t>
            </a:r>
            <a:r>
              <a:rPr lang="en-US" dirty="0" err="1"/>
              <a:t>quát</a:t>
            </a:r>
            <a:r>
              <a:rPr lang="en-US" dirty="0"/>
              <a:t>, </a:t>
            </a:r>
            <a:r>
              <a:rPr lang="en-US" dirty="0" err="1"/>
              <a:t>nên</a:t>
            </a:r>
            <a:r>
              <a:rPr lang="en-US" dirty="0"/>
              <a:t> </a:t>
            </a:r>
            <a:r>
              <a:rPr lang="en-US" dirty="0" err="1"/>
              <a:t>cần</a:t>
            </a:r>
            <a:r>
              <a:rPr lang="en-US" dirty="0"/>
              <a:t> </a:t>
            </a:r>
            <a:r>
              <a:rPr lang="en-US" dirty="0" err="1"/>
              <a:t>chú</a:t>
            </a:r>
            <a:r>
              <a:rPr lang="en-US" dirty="0"/>
              <a:t> ý </a:t>
            </a:r>
            <a:r>
              <a:rPr lang="en-US" dirty="0" err="1"/>
              <a:t>vấn</a:t>
            </a:r>
            <a:r>
              <a:rPr lang="en-US" dirty="0"/>
              <a:t> </a:t>
            </a:r>
            <a:r>
              <a:rPr lang="en-US" dirty="0" err="1"/>
              <a:t>đề</a:t>
            </a:r>
            <a:r>
              <a:rPr lang="en-US" dirty="0"/>
              <a:t> overfitting.</a:t>
            </a:r>
          </a:p>
          <a:p>
            <a:pPr marL="114300" indent="0">
              <a:buNone/>
            </a:pPr>
            <a:endParaRPr lang="en-US" dirty="0"/>
          </a:p>
          <a:p>
            <a:pPr marL="114300" indent="0">
              <a:buNone/>
            </a:pPr>
            <a:r>
              <a:rPr lang="en-US" dirty="0" err="1"/>
              <a:t>Trong</a:t>
            </a:r>
            <a:r>
              <a:rPr lang="en-US" dirty="0"/>
              <a:t> </a:t>
            </a:r>
            <a:r>
              <a:rPr lang="en-US" dirty="0" err="1"/>
              <a:t>phần</a:t>
            </a:r>
            <a:r>
              <a:rPr lang="en-US" dirty="0"/>
              <a:t> </a:t>
            </a:r>
            <a:r>
              <a:rPr lang="en-US" dirty="0" err="1"/>
              <a:t>này</a:t>
            </a:r>
            <a:r>
              <a:rPr lang="en-US" dirty="0"/>
              <a:t> ta </a:t>
            </a:r>
            <a:r>
              <a:rPr lang="en-US" dirty="0" err="1"/>
              <a:t>sẽ</a:t>
            </a:r>
            <a:r>
              <a:rPr lang="en-US" dirty="0"/>
              <a:t> </a:t>
            </a:r>
            <a:r>
              <a:rPr lang="en-US" dirty="0" err="1"/>
              <a:t>đào</a:t>
            </a:r>
            <a:r>
              <a:rPr lang="en-US" dirty="0"/>
              <a:t> </a:t>
            </a:r>
            <a:r>
              <a:rPr lang="en-US" dirty="0" err="1"/>
              <a:t>sâu</a:t>
            </a:r>
            <a:r>
              <a:rPr lang="en-US" dirty="0"/>
              <a:t> </a:t>
            </a:r>
            <a:r>
              <a:rPr lang="en-US" dirty="0" err="1"/>
              <a:t>hơn</a:t>
            </a:r>
            <a:r>
              <a:rPr lang="en-US" dirty="0"/>
              <a:t> </a:t>
            </a:r>
            <a:r>
              <a:rPr lang="en-US" dirty="0" err="1"/>
              <a:t>về</a:t>
            </a:r>
            <a:r>
              <a:rPr lang="en-US" dirty="0"/>
              <a:t> </a:t>
            </a:r>
            <a:r>
              <a:rPr lang="en-US" dirty="0" err="1"/>
              <a:t>những</a:t>
            </a:r>
            <a:r>
              <a:rPr lang="en-US" dirty="0"/>
              <a:t> </a:t>
            </a:r>
            <a:r>
              <a:rPr lang="en-US" dirty="0" err="1"/>
              <a:t>khái</a:t>
            </a:r>
            <a:r>
              <a:rPr lang="en-US" dirty="0"/>
              <a:t> </a:t>
            </a:r>
            <a:r>
              <a:rPr lang="en-US" dirty="0" err="1"/>
              <a:t>niệm</a:t>
            </a:r>
            <a:r>
              <a:rPr lang="en-US" dirty="0"/>
              <a:t>:</a:t>
            </a:r>
          </a:p>
          <a:p>
            <a:pPr lvl="1"/>
            <a:r>
              <a:rPr lang="en-US" dirty="0" err="1"/>
              <a:t>Điểm</a:t>
            </a:r>
            <a:r>
              <a:rPr lang="en-US" dirty="0"/>
              <a:t> </a:t>
            </a:r>
            <a:r>
              <a:rPr lang="en-US" dirty="0" err="1"/>
              <a:t>cực</a:t>
            </a:r>
            <a:r>
              <a:rPr lang="en-US" dirty="0"/>
              <a:t> </a:t>
            </a:r>
            <a:r>
              <a:rPr lang="en-US" dirty="0" err="1"/>
              <a:t>tiểu</a:t>
            </a:r>
            <a:r>
              <a:rPr lang="en-US" dirty="0"/>
              <a:t> (local minima</a:t>
            </a:r>
            <a:r>
              <a:rPr lang="en-US" dirty="0" smtClean="0"/>
              <a:t>) </a:t>
            </a:r>
          </a:p>
          <a:p>
            <a:pPr lvl="1"/>
            <a:r>
              <a:rPr lang="en-US" dirty="0" err="1" smtClean="0"/>
              <a:t>Hàm</a:t>
            </a:r>
            <a:r>
              <a:rPr lang="en-US" dirty="0" smtClean="0"/>
              <a:t> </a:t>
            </a:r>
            <a:r>
              <a:rPr lang="en-US" dirty="0" err="1"/>
              <a:t>lồi</a:t>
            </a:r>
            <a:r>
              <a:rPr lang="en-US" dirty="0"/>
              <a:t> (convex)</a:t>
            </a:r>
          </a:p>
          <a:p>
            <a:pPr lvl="1"/>
            <a:r>
              <a:rPr lang="fr-FR" dirty="0" err="1"/>
              <a:t>Stochastic</a:t>
            </a:r>
            <a:r>
              <a:rPr lang="fr-FR" dirty="0"/>
              <a:t> Gradient </a:t>
            </a:r>
            <a:r>
              <a:rPr lang="fr-FR" dirty="0" err="1"/>
              <a:t>Descent</a:t>
            </a:r>
            <a:r>
              <a:rPr lang="fr-FR" dirty="0"/>
              <a:t> (SGD)</a:t>
            </a:r>
          </a:p>
          <a:p>
            <a:pPr lvl="1"/>
            <a:r>
              <a:rPr lang="en-US" dirty="0"/>
              <a:t>Mini-batch SGD</a:t>
            </a:r>
          </a:p>
          <a:p>
            <a:pPr lvl="1"/>
            <a:r>
              <a:rPr lang="en-US" dirty="0" err="1"/>
              <a:t>Quán</a:t>
            </a:r>
            <a:r>
              <a:rPr lang="en-US" dirty="0"/>
              <a:t> </a:t>
            </a:r>
            <a:r>
              <a:rPr lang="en-US" dirty="0" err="1"/>
              <a:t>tính</a:t>
            </a:r>
            <a:r>
              <a:rPr lang="en-US" dirty="0"/>
              <a:t> (momentum)</a:t>
            </a:r>
          </a:p>
          <a:p>
            <a:pPr lvl="1"/>
            <a:r>
              <a:rPr lang="en-US" dirty="0" err="1"/>
              <a:t>Thuật</a:t>
            </a:r>
            <a:r>
              <a:rPr lang="en-US" dirty="0"/>
              <a:t> </a:t>
            </a:r>
            <a:r>
              <a:rPr lang="en-US" dirty="0" err="1"/>
              <a:t>toán</a:t>
            </a:r>
            <a:r>
              <a:rPr lang="en-US" dirty="0"/>
              <a:t> </a:t>
            </a:r>
            <a:r>
              <a:rPr lang="en-US" dirty="0" err="1"/>
              <a:t>adam</a:t>
            </a:r>
            <a:r>
              <a:rPr lang="en-US" dirty="0"/>
              <a:t> </a:t>
            </a:r>
          </a:p>
          <a:p>
            <a:pPr lvl="1"/>
            <a:r>
              <a:rPr lang="en-US" dirty="0" err="1"/>
              <a:t>Khởi</a:t>
            </a:r>
            <a:r>
              <a:rPr lang="en-US" dirty="0"/>
              <a:t> </a:t>
            </a:r>
            <a:r>
              <a:rPr lang="en-US" dirty="0" err="1"/>
              <a:t>động</a:t>
            </a:r>
            <a:r>
              <a:rPr lang="en-US" dirty="0"/>
              <a:t> (warm up)</a:t>
            </a:r>
          </a:p>
          <a:p>
            <a:pPr lvl="1"/>
            <a:r>
              <a:rPr lang="en-US" dirty="0" err="1"/>
              <a:t>Thay</a:t>
            </a:r>
            <a:r>
              <a:rPr lang="en-US" dirty="0"/>
              <a:t> </a:t>
            </a:r>
            <a:r>
              <a:rPr lang="en-US" dirty="0" err="1"/>
              <a:t>đổi</a:t>
            </a:r>
            <a:r>
              <a:rPr lang="en-US" dirty="0"/>
              <a:t> </a:t>
            </a:r>
            <a:r>
              <a:rPr lang="en-US" dirty="0" err="1"/>
              <a:t>tốc</a:t>
            </a:r>
            <a:r>
              <a:rPr lang="en-US" dirty="0"/>
              <a:t> </a:t>
            </a:r>
            <a:r>
              <a:rPr lang="en-US" dirty="0" err="1"/>
              <a:t>độ</a:t>
            </a:r>
            <a:r>
              <a:rPr lang="en-US" dirty="0"/>
              <a:t> </a:t>
            </a:r>
            <a:r>
              <a:rPr lang="en-US" dirty="0" err="1"/>
              <a:t>học</a:t>
            </a:r>
            <a:r>
              <a:rPr lang="en-US" dirty="0"/>
              <a:t> (learning rate)</a:t>
            </a:r>
            <a:endParaRPr lang="fr-FR" dirty="0"/>
          </a:p>
          <a:p>
            <a:pPr lvl="1"/>
            <a:endParaRPr lang="en-US" dirty="0"/>
          </a:p>
          <a:p>
            <a:pPr lvl="1"/>
            <a:endParaRPr lang="en-US" dirty="0"/>
          </a:p>
          <a:p>
            <a:pPr lvl="1"/>
            <a:endParaRPr lang="en-US" dirty="0"/>
          </a:p>
          <a:p>
            <a:pPr marL="0" lvl="0" indent="0" algn="l" rtl="0">
              <a:spcBef>
                <a:spcPts val="0"/>
              </a:spcBef>
              <a:spcAft>
                <a:spcPts val="1200"/>
              </a:spcAft>
              <a:buNone/>
            </a:pPr>
            <a:endParaRPr dirty="0"/>
          </a:p>
        </p:txBody>
      </p:sp>
    </p:spTree>
    <p:extLst>
      <p:ext uri="{BB962C8B-B14F-4D97-AF65-F5344CB8AC3E}">
        <p14:creationId xmlns:p14="http://schemas.microsoft.com/office/powerpoint/2010/main" val="1935932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 (hỗ trợ)</a:t>
            </a:r>
            <a:endParaRPr/>
          </a:p>
        </p:txBody>
      </p:sp>
      <p:sp>
        <p:nvSpPr>
          <p:cNvPr id="168" name="Google Shape;168;p2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169" name="Google Shape;169;p26"/>
          <p:cNvPicPr preferRelativeResize="0"/>
          <p:nvPr/>
        </p:nvPicPr>
        <p:blipFill>
          <a:blip r:embed="rId3">
            <a:alphaModFix/>
          </a:blip>
          <a:stretch>
            <a:fillRect/>
          </a:stretch>
        </p:blipFill>
        <p:spPr>
          <a:xfrm>
            <a:off x="1211300" y="3730699"/>
            <a:ext cx="2549104" cy="615600"/>
          </a:xfrm>
          <a:prstGeom prst="rect">
            <a:avLst/>
          </a:prstGeom>
          <a:noFill/>
          <a:ln>
            <a:noFill/>
          </a:ln>
        </p:spPr>
      </p:pic>
      <p:sp>
        <p:nvSpPr>
          <p:cNvPr id="170" name="Google Shape;170;p26"/>
          <p:cNvSpPr txBox="1"/>
          <p:nvPr/>
        </p:nvSpPr>
        <p:spPr>
          <a:xfrm>
            <a:off x="3114275" y="3730700"/>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4"/>
              </a:rPr>
              <a:t>https://www.facebook.com/hoangtu.nguyen.980</a:t>
            </a:r>
            <a:r>
              <a:rPr lang="en">
                <a:solidFill>
                  <a:srgbClr val="0B5394"/>
                </a:solidFill>
              </a:rPr>
              <a:t> </a:t>
            </a:r>
            <a:endParaRPr>
              <a:solidFill>
                <a:srgbClr val="0B5394"/>
              </a:solidFill>
            </a:endParaRPr>
          </a:p>
        </p:txBody>
      </p:sp>
      <p:sp>
        <p:nvSpPr>
          <p:cNvPr id="171" name="Google Shape;171;p26"/>
          <p:cNvSpPr txBox="1"/>
          <p:nvPr/>
        </p:nvSpPr>
        <p:spPr>
          <a:xfrm>
            <a:off x="3186275" y="2896000"/>
            <a:ext cx="4051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5"/>
              </a:rPr>
              <a:t>https://www.facebook.com/tinnguyen100591</a:t>
            </a:r>
            <a:r>
              <a:rPr lang="en">
                <a:solidFill>
                  <a:srgbClr val="0B5394"/>
                </a:solidFill>
              </a:rPr>
              <a:t> </a:t>
            </a:r>
            <a:endParaRPr>
              <a:solidFill>
                <a:srgbClr val="0B5394"/>
              </a:solidFill>
            </a:endParaRPr>
          </a:p>
        </p:txBody>
      </p:sp>
      <p:pic>
        <p:nvPicPr>
          <p:cNvPr id="172" name="Google Shape;172;p26"/>
          <p:cNvPicPr preferRelativeResize="0"/>
          <p:nvPr/>
        </p:nvPicPr>
        <p:blipFill>
          <a:blip r:embed="rId6">
            <a:alphaModFix/>
          </a:blip>
          <a:stretch>
            <a:fillRect/>
          </a:stretch>
        </p:blipFill>
        <p:spPr>
          <a:xfrm>
            <a:off x="1287125" y="2913900"/>
            <a:ext cx="1827161" cy="585925"/>
          </a:xfrm>
          <a:prstGeom prst="rect">
            <a:avLst/>
          </a:prstGeom>
          <a:noFill/>
          <a:ln>
            <a:noFill/>
          </a:ln>
        </p:spPr>
      </p:pic>
      <p:pic>
        <p:nvPicPr>
          <p:cNvPr id="173" name="Google Shape;173;p26"/>
          <p:cNvPicPr preferRelativeResize="0"/>
          <p:nvPr/>
        </p:nvPicPr>
        <p:blipFill>
          <a:blip r:embed="rId7">
            <a:alphaModFix/>
          </a:blip>
          <a:stretch>
            <a:fillRect/>
          </a:stretch>
        </p:blipFill>
        <p:spPr>
          <a:xfrm>
            <a:off x="1211300" y="2023975"/>
            <a:ext cx="2298128" cy="585925"/>
          </a:xfrm>
          <a:prstGeom prst="rect">
            <a:avLst/>
          </a:prstGeom>
          <a:noFill/>
          <a:ln>
            <a:noFill/>
          </a:ln>
        </p:spPr>
      </p:pic>
      <p:sp>
        <p:nvSpPr>
          <p:cNvPr id="174" name="Google Shape;174;p26"/>
          <p:cNvSpPr txBox="1"/>
          <p:nvPr/>
        </p:nvSpPr>
        <p:spPr>
          <a:xfrm>
            <a:off x="3186275" y="2061325"/>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8"/>
              </a:rPr>
              <a:t>https://www.facebook.com/IsaacFA1992</a:t>
            </a:r>
            <a:r>
              <a:rPr lang="en">
                <a:solidFill>
                  <a:srgbClr val="0B5394"/>
                </a:solidFill>
              </a:rPr>
              <a:t> </a:t>
            </a:r>
            <a:endParaRPr>
              <a:solidFill>
                <a:srgbClr val="0B5394"/>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9"/>
          <p:cNvSpPr txBox="1">
            <a:spLocks noGrp="1"/>
          </p:cNvSpPr>
          <p:nvPr>
            <p:ph type="title"/>
          </p:nvPr>
        </p:nvSpPr>
        <p:spPr>
          <a:xfrm>
            <a:off x="311700" y="94505"/>
            <a:ext cx="8520600" cy="572700"/>
          </a:xfrm>
          <a:prstGeom prst="rect">
            <a:avLst/>
          </a:prstGeom>
        </p:spPr>
        <p:txBody>
          <a:bodyPr spcFirstLastPara="1" wrap="square" lIns="91425" tIns="91425" rIns="91425" bIns="91425" anchor="t" anchorCtr="0">
            <a:normAutofit fontScale="90000"/>
          </a:bodyPr>
          <a:lstStyle/>
          <a:p>
            <a:pPr lvl="0"/>
            <a:r>
              <a:rPr lang="fr-FR" dirty="0" err="1" smtClean="0"/>
              <a:t>Điểm</a:t>
            </a:r>
            <a:r>
              <a:rPr lang="fr-FR" dirty="0" smtClean="0"/>
              <a:t> </a:t>
            </a:r>
            <a:r>
              <a:rPr lang="fr-FR" dirty="0" err="1" smtClean="0"/>
              <a:t>cực</a:t>
            </a:r>
            <a:r>
              <a:rPr lang="fr-FR" dirty="0" smtClean="0"/>
              <a:t> </a:t>
            </a:r>
            <a:r>
              <a:rPr lang="fr-FR" dirty="0" err="1" smtClean="0"/>
              <a:t>tiểu</a:t>
            </a:r>
            <a:r>
              <a:rPr lang="fr-FR" dirty="0"/>
              <a:t> (Local minima)</a:t>
            </a:r>
            <a:endParaRPr dirty="0"/>
          </a:p>
        </p:txBody>
      </p:sp>
      <p:sp>
        <p:nvSpPr>
          <p:cNvPr id="88" name="Google Shape;88;p19"/>
          <p:cNvSpPr txBox="1">
            <a:spLocks noGrp="1"/>
          </p:cNvSpPr>
          <p:nvPr>
            <p:ph type="body" idx="1"/>
          </p:nvPr>
        </p:nvSpPr>
        <p:spPr>
          <a:xfrm>
            <a:off x="311700" y="1152475"/>
            <a:ext cx="4677743" cy="2365977"/>
          </a:xfrm>
          <a:prstGeom prst="rect">
            <a:avLst/>
          </a:prstGeom>
        </p:spPr>
        <p:txBody>
          <a:bodyPr spcFirstLastPara="1" wrap="square" lIns="91425" tIns="91425" rIns="91425" bIns="91425" anchor="t" anchorCtr="0">
            <a:normAutofit/>
          </a:bodyPr>
          <a:lstStyle/>
          <a:p>
            <a:r>
              <a:rPr lang="en-US" dirty="0" err="1" smtClean="0"/>
              <a:t>Định</a:t>
            </a:r>
            <a:r>
              <a:rPr lang="en-US" dirty="0" smtClean="0"/>
              <a:t> </a:t>
            </a:r>
            <a:r>
              <a:rPr lang="en-US" dirty="0" err="1" smtClean="0"/>
              <a:t>nghĩa</a:t>
            </a:r>
            <a:r>
              <a:rPr lang="en-US" dirty="0" smtClean="0"/>
              <a:t>:</a:t>
            </a:r>
          </a:p>
          <a:p>
            <a:pPr marL="114300" indent="0">
              <a:buNone/>
            </a:pPr>
            <a:r>
              <a:rPr lang="en-US" dirty="0" err="1" smtClean="0"/>
              <a:t>Điểm</a:t>
            </a:r>
            <a:r>
              <a:rPr lang="en-US" dirty="0" smtClean="0"/>
              <a:t> </a:t>
            </a:r>
            <a:r>
              <a:rPr lang="en-US" dirty="0" err="1" smtClean="0"/>
              <a:t>cực</a:t>
            </a:r>
            <a:r>
              <a:rPr lang="en-US" dirty="0" smtClean="0"/>
              <a:t> </a:t>
            </a:r>
            <a:r>
              <a:rPr lang="en-US" dirty="0" err="1" smtClean="0"/>
              <a:t>tiểu</a:t>
            </a:r>
            <a:r>
              <a:rPr lang="en-US" dirty="0" smtClean="0"/>
              <a:t> </a:t>
            </a:r>
            <a:r>
              <a:rPr lang="en-US" dirty="0" err="1" smtClean="0"/>
              <a:t>là</a:t>
            </a:r>
            <a:r>
              <a:rPr lang="en-US" dirty="0" smtClean="0"/>
              <a:t> </a:t>
            </a:r>
            <a:r>
              <a:rPr lang="en-US" dirty="0" err="1" smtClean="0"/>
              <a:t>vị</a:t>
            </a:r>
            <a:r>
              <a:rPr lang="en-US" dirty="0" smtClean="0"/>
              <a:t> </a:t>
            </a:r>
            <a:r>
              <a:rPr lang="en-US" dirty="0" err="1" smtClean="0"/>
              <a:t>trí</a:t>
            </a:r>
            <a:r>
              <a:rPr lang="en-US" dirty="0" smtClean="0"/>
              <a:t> </a:t>
            </a:r>
            <a:r>
              <a:rPr lang="en-US" dirty="0" err="1" smtClean="0"/>
              <a:t>để</a:t>
            </a:r>
            <a:r>
              <a:rPr lang="en-US" dirty="0" smtClean="0"/>
              <a:t> </a:t>
            </a:r>
            <a:r>
              <a:rPr lang="en-US" dirty="0" err="1" smtClean="0"/>
              <a:t>hàm</a:t>
            </a:r>
            <a:r>
              <a:rPr lang="en-US" dirty="0" smtClean="0"/>
              <a:t> </a:t>
            </a:r>
            <a:r>
              <a:rPr lang="en-US" dirty="0" err="1" smtClean="0"/>
              <a:t>số</a:t>
            </a:r>
            <a:r>
              <a:rPr lang="en-US" dirty="0" smtClean="0"/>
              <a:t> </a:t>
            </a:r>
            <a:r>
              <a:rPr lang="en-US" dirty="0" err="1" smtClean="0"/>
              <a:t>có</a:t>
            </a:r>
            <a:r>
              <a:rPr lang="en-US" dirty="0" smtClean="0"/>
              <a:t> </a:t>
            </a:r>
            <a:r>
              <a:rPr lang="en-US" dirty="0" err="1" smtClean="0"/>
              <a:t>giá</a:t>
            </a:r>
            <a:r>
              <a:rPr lang="en-US" dirty="0" smtClean="0"/>
              <a:t> </a:t>
            </a:r>
            <a:r>
              <a:rPr lang="en-US" dirty="0" err="1" smtClean="0"/>
              <a:t>trị</a:t>
            </a:r>
            <a:r>
              <a:rPr lang="en-US" dirty="0" smtClean="0"/>
              <a:t> </a:t>
            </a:r>
            <a:r>
              <a:rPr lang="en-US" dirty="0" err="1" smtClean="0"/>
              <a:t>thấp</a:t>
            </a:r>
            <a:r>
              <a:rPr lang="en-US" dirty="0" smtClean="0"/>
              <a:t> </a:t>
            </a:r>
            <a:r>
              <a:rPr lang="en-US" dirty="0" err="1" smtClean="0"/>
              <a:t>nhất</a:t>
            </a:r>
            <a:endParaRPr lang="en-US" dirty="0" smtClean="0"/>
          </a:p>
          <a:p>
            <a:pPr marL="114300" indent="0">
              <a:buNone/>
            </a:pPr>
            <a:endParaRPr lang="en-US" dirty="0" smtClean="0"/>
          </a:p>
          <a:p>
            <a:r>
              <a:rPr lang="en-US" dirty="0" err="1" smtClean="0"/>
              <a:t>Có</a:t>
            </a:r>
            <a:r>
              <a:rPr lang="en-US" dirty="0" smtClean="0"/>
              <a:t> 2 </a:t>
            </a:r>
            <a:r>
              <a:rPr lang="en-US" dirty="0" err="1" smtClean="0"/>
              <a:t>loại</a:t>
            </a:r>
            <a:r>
              <a:rPr lang="en-US" dirty="0" smtClean="0"/>
              <a:t> </a:t>
            </a:r>
            <a:r>
              <a:rPr lang="en-US" dirty="0" err="1" smtClean="0"/>
              <a:t>cực</a:t>
            </a:r>
            <a:r>
              <a:rPr lang="en-US" dirty="0" smtClean="0"/>
              <a:t> </a:t>
            </a:r>
            <a:r>
              <a:rPr lang="en-US" dirty="0" err="1" smtClean="0"/>
              <a:t>tiểu</a:t>
            </a:r>
            <a:r>
              <a:rPr lang="en-US" dirty="0" smtClean="0"/>
              <a:t>:</a:t>
            </a:r>
          </a:p>
          <a:p>
            <a:pPr lvl="1"/>
            <a:r>
              <a:rPr lang="en-US" dirty="0" err="1" smtClean="0"/>
              <a:t>Cực</a:t>
            </a:r>
            <a:r>
              <a:rPr lang="en-US" dirty="0" smtClean="0"/>
              <a:t> </a:t>
            </a:r>
            <a:r>
              <a:rPr lang="en-US" dirty="0" err="1" smtClean="0"/>
              <a:t>tiểu</a:t>
            </a:r>
            <a:r>
              <a:rPr lang="en-US" dirty="0" smtClean="0"/>
              <a:t> </a:t>
            </a:r>
            <a:r>
              <a:rPr lang="en-US" dirty="0" err="1" smtClean="0"/>
              <a:t>toàn</a:t>
            </a:r>
            <a:r>
              <a:rPr lang="en-US" dirty="0" smtClean="0"/>
              <a:t> </a:t>
            </a:r>
            <a:r>
              <a:rPr lang="en-US" dirty="0" err="1" smtClean="0"/>
              <a:t>bộ</a:t>
            </a:r>
            <a:r>
              <a:rPr lang="en-US" dirty="0" smtClean="0"/>
              <a:t> (global)</a:t>
            </a:r>
          </a:p>
          <a:p>
            <a:pPr lvl="1"/>
            <a:r>
              <a:rPr lang="en-US" dirty="0" err="1" smtClean="0"/>
              <a:t>Cực</a:t>
            </a:r>
            <a:r>
              <a:rPr lang="en-US" dirty="0" smtClean="0"/>
              <a:t> </a:t>
            </a:r>
            <a:r>
              <a:rPr lang="en-US" dirty="0" err="1" smtClean="0"/>
              <a:t>tiểu</a:t>
            </a:r>
            <a:r>
              <a:rPr lang="en-US" dirty="0" smtClean="0"/>
              <a:t> </a:t>
            </a:r>
            <a:r>
              <a:rPr lang="en-US" dirty="0" err="1" smtClean="0"/>
              <a:t>cục</a:t>
            </a:r>
            <a:r>
              <a:rPr lang="en-US" dirty="0" smtClean="0"/>
              <a:t> </a:t>
            </a:r>
            <a:r>
              <a:rPr lang="en-US" dirty="0" err="1" smtClean="0"/>
              <a:t>bộ</a:t>
            </a:r>
            <a:r>
              <a:rPr lang="en-US" dirty="0" smtClean="0"/>
              <a:t> (local)</a:t>
            </a:r>
          </a:p>
          <a:p>
            <a:pPr marL="584200" lvl="1" indent="0">
              <a:buNone/>
            </a:pPr>
            <a:endParaRPr lang="en-US" dirty="0"/>
          </a:p>
          <a:p>
            <a:pPr lvl="1"/>
            <a:endParaRPr lang="en-US" dirty="0"/>
          </a:p>
          <a:p>
            <a:pPr lvl="1"/>
            <a:endParaRPr lang="en-US" dirty="0"/>
          </a:p>
          <a:p>
            <a:pPr marL="0" lvl="0" indent="0" algn="l" rtl="0">
              <a:spcBef>
                <a:spcPts val="0"/>
              </a:spcBef>
              <a:spcAft>
                <a:spcPts val="1200"/>
              </a:spcAft>
              <a:buNone/>
            </a:pPr>
            <a:endParaRPr dirty="0"/>
          </a:p>
        </p:txBody>
      </p:sp>
      <p:pic>
        <p:nvPicPr>
          <p:cNvPr id="4" name="Picture 3"/>
          <p:cNvPicPr>
            <a:picLocks noChangeAspect="1"/>
          </p:cNvPicPr>
          <p:nvPr/>
        </p:nvPicPr>
        <p:blipFill>
          <a:blip r:embed="rId3"/>
          <a:stretch>
            <a:fillRect/>
          </a:stretch>
        </p:blipFill>
        <p:spPr>
          <a:xfrm>
            <a:off x="5233846" y="1221129"/>
            <a:ext cx="3358222" cy="2430952"/>
          </a:xfrm>
          <a:prstGeom prst="rect">
            <a:avLst/>
          </a:prstGeom>
        </p:spPr>
      </p:pic>
    </p:spTree>
    <p:extLst>
      <p:ext uri="{BB962C8B-B14F-4D97-AF65-F5344CB8AC3E}">
        <p14:creationId xmlns:p14="http://schemas.microsoft.com/office/powerpoint/2010/main" val="11840378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9"/>
          <p:cNvSpPr txBox="1">
            <a:spLocks noGrp="1"/>
          </p:cNvSpPr>
          <p:nvPr>
            <p:ph type="title"/>
          </p:nvPr>
        </p:nvSpPr>
        <p:spPr>
          <a:xfrm>
            <a:off x="311700" y="94505"/>
            <a:ext cx="8520600" cy="572700"/>
          </a:xfrm>
          <a:prstGeom prst="rect">
            <a:avLst/>
          </a:prstGeom>
        </p:spPr>
        <p:txBody>
          <a:bodyPr spcFirstLastPara="1" wrap="square" lIns="91425" tIns="91425" rIns="91425" bIns="91425" anchor="t" anchorCtr="0">
            <a:normAutofit fontScale="90000"/>
          </a:bodyPr>
          <a:lstStyle/>
          <a:p>
            <a:pPr lvl="0"/>
            <a:r>
              <a:rPr lang="fr-FR" dirty="0" err="1"/>
              <a:t>Hàm</a:t>
            </a:r>
            <a:r>
              <a:rPr lang="fr-FR" dirty="0"/>
              <a:t> </a:t>
            </a:r>
            <a:r>
              <a:rPr lang="fr-FR" dirty="0" err="1"/>
              <a:t>lồi</a:t>
            </a:r>
            <a:r>
              <a:rPr lang="fr-FR" dirty="0"/>
              <a:t> (</a:t>
            </a:r>
            <a:r>
              <a:rPr lang="fr-FR" dirty="0" err="1"/>
              <a:t>convexity</a:t>
            </a:r>
            <a:r>
              <a:rPr lang="fr-FR" dirty="0"/>
              <a:t>)</a:t>
            </a:r>
            <a:endParaRPr dirty="0"/>
          </a:p>
        </p:txBody>
      </p:sp>
      <p:sp>
        <p:nvSpPr>
          <p:cNvPr id="88" name="Google Shape;88;p19"/>
          <p:cNvSpPr txBox="1">
            <a:spLocks noGrp="1"/>
          </p:cNvSpPr>
          <p:nvPr>
            <p:ph type="body" idx="1"/>
          </p:nvPr>
        </p:nvSpPr>
        <p:spPr>
          <a:xfrm>
            <a:off x="311700" y="1152475"/>
            <a:ext cx="4677743" cy="2365977"/>
          </a:xfrm>
          <a:prstGeom prst="rect">
            <a:avLst/>
          </a:prstGeom>
        </p:spPr>
        <p:txBody>
          <a:bodyPr spcFirstLastPara="1" wrap="square" lIns="91425" tIns="91425" rIns="91425" bIns="91425" anchor="t" anchorCtr="0">
            <a:normAutofit/>
          </a:bodyPr>
          <a:lstStyle/>
          <a:p>
            <a:r>
              <a:rPr lang="en-US" dirty="0" err="1"/>
              <a:t>Tập</a:t>
            </a:r>
            <a:r>
              <a:rPr lang="en-US" dirty="0"/>
              <a:t> </a:t>
            </a:r>
            <a:r>
              <a:rPr lang="en-US" dirty="0" err="1"/>
              <a:t>hợp</a:t>
            </a:r>
            <a:r>
              <a:rPr lang="en-US" dirty="0"/>
              <a:t> </a:t>
            </a:r>
            <a:r>
              <a:rPr lang="en-US" dirty="0" err="1"/>
              <a:t>lồi</a:t>
            </a:r>
            <a:r>
              <a:rPr lang="en-US" dirty="0"/>
              <a:t>:</a:t>
            </a:r>
          </a:p>
          <a:p>
            <a:pPr marL="114300" indent="0">
              <a:buNone/>
            </a:pPr>
            <a:r>
              <a:rPr lang="en-US" dirty="0" err="1"/>
              <a:t>Tập</a:t>
            </a:r>
            <a:r>
              <a:rPr lang="en-US" dirty="0"/>
              <a:t> </a:t>
            </a:r>
            <a:r>
              <a:rPr lang="en-US" dirty="0" err="1"/>
              <a:t>hợp</a:t>
            </a:r>
            <a:r>
              <a:rPr lang="en-US" dirty="0"/>
              <a:t> </a:t>
            </a:r>
            <a:r>
              <a:rPr lang="en-US" dirty="0" err="1"/>
              <a:t>các</a:t>
            </a:r>
            <a:r>
              <a:rPr lang="en-US" dirty="0"/>
              <a:t> </a:t>
            </a:r>
            <a:r>
              <a:rPr lang="en-US" dirty="0" err="1"/>
              <a:t>điểm</a:t>
            </a:r>
            <a:r>
              <a:rPr lang="en-US" dirty="0"/>
              <a:t> </a:t>
            </a:r>
            <a:r>
              <a:rPr lang="en-US" dirty="0" err="1"/>
              <a:t>có</a:t>
            </a:r>
            <a:r>
              <a:rPr lang="en-US" dirty="0"/>
              <a:t> </a:t>
            </a:r>
            <a:r>
              <a:rPr lang="en-US" dirty="0" err="1"/>
              <a:t>thể</a:t>
            </a:r>
            <a:r>
              <a:rPr lang="en-US" dirty="0"/>
              <a:t> </a:t>
            </a:r>
            <a:r>
              <a:rPr lang="en-US" dirty="0" err="1"/>
              <a:t>nối</a:t>
            </a:r>
            <a:r>
              <a:rPr lang="en-US" dirty="0"/>
              <a:t> </a:t>
            </a:r>
            <a:r>
              <a:rPr lang="en-US" dirty="0" err="1"/>
              <a:t>với</a:t>
            </a:r>
            <a:r>
              <a:rPr lang="en-US" dirty="0"/>
              <a:t> </a:t>
            </a:r>
            <a:r>
              <a:rPr lang="en-US" dirty="0" err="1"/>
              <a:t>nhau</a:t>
            </a:r>
            <a:r>
              <a:rPr lang="en-US" dirty="0"/>
              <a:t> </a:t>
            </a:r>
            <a:r>
              <a:rPr lang="en-US" dirty="0" err="1"/>
              <a:t>bằng</a:t>
            </a:r>
            <a:r>
              <a:rPr lang="en-US" dirty="0"/>
              <a:t> </a:t>
            </a:r>
            <a:r>
              <a:rPr lang="en-US" dirty="0" err="1"/>
              <a:t>đường</a:t>
            </a:r>
            <a:r>
              <a:rPr lang="en-US" dirty="0"/>
              <a:t> </a:t>
            </a:r>
            <a:r>
              <a:rPr lang="en-US" dirty="0" err="1"/>
              <a:t>thẳng</a:t>
            </a:r>
            <a:r>
              <a:rPr lang="en-US" dirty="0"/>
              <a:t>, </a:t>
            </a:r>
            <a:r>
              <a:rPr lang="en-US" dirty="0" err="1"/>
              <a:t>và</a:t>
            </a:r>
            <a:r>
              <a:rPr lang="en-US" dirty="0"/>
              <a:t> </a:t>
            </a:r>
            <a:r>
              <a:rPr lang="en-US" dirty="0" err="1"/>
              <a:t>đường</a:t>
            </a:r>
            <a:r>
              <a:rPr lang="en-US" dirty="0"/>
              <a:t> </a:t>
            </a:r>
            <a:r>
              <a:rPr lang="en-US" dirty="0" err="1"/>
              <a:t>thẳng</a:t>
            </a:r>
            <a:r>
              <a:rPr lang="en-US" dirty="0"/>
              <a:t> </a:t>
            </a:r>
            <a:r>
              <a:rPr lang="en-US" dirty="0" err="1"/>
              <a:t>này</a:t>
            </a:r>
            <a:r>
              <a:rPr lang="en-US" dirty="0"/>
              <a:t> </a:t>
            </a:r>
            <a:r>
              <a:rPr lang="en-US" dirty="0" err="1"/>
              <a:t>hoàn</a:t>
            </a:r>
            <a:r>
              <a:rPr lang="en-US" dirty="0"/>
              <a:t> </a:t>
            </a:r>
            <a:r>
              <a:rPr lang="en-US" dirty="0" err="1"/>
              <a:t>toàn</a:t>
            </a:r>
            <a:r>
              <a:rPr lang="en-US" dirty="0"/>
              <a:t> </a:t>
            </a:r>
            <a:r>
              <a:rPr lang="en-US" dirty="0" err="1"/>
              <a:t>nằm</a:t>
            </a:r>
            <a:r>
              <a:rPr lang="en-US" dirty="0"/>
              <a:t> </a:t>
            </a:r>
            <a:r>
              <a:rPr lang="en-US" dirty="0" err="1"/>
              <a:t>trong</a:t>
            </a:r>
            <a:r>
              <a:rPr lang="en-US" dirty="0"/>
              <a:t> </a:t>
            </a:r>
            <a:r>
              <a:rPr lang="en-US" dirty="0" err="1"/>
              <a:t>tập</a:t>
            </a:r>
            <a:r>
              <a:rPr lang="en-US" dirty="0"/>
              <a:t> </a:t>
            </a:r>
            <a:r>
              <a:rPr lang="en-US" dirty="0" err="1"/>
              <a:t>hợp</a:t>
            </a:r>
            <a:r>
              <a:rPr lang="en-US" dirty="0"/>
              <a:t> </a:t>
            </a:r>
            <a:r>
              <a:rPr lang="en-US" dirty="0" err="1"/>
              <a:t>đó</a:t>
            </a:r>
            <a:r>
              <a:rPr lang="en-US" dirty="0"/>
              <a:t>.</a:t>
            </a:r>
          </a:p>
          <a:p>
            <a:pPr marL="114300" indent="0">
              <a:buNone/>
            </a:pPr>
            <a:endParaRPr lang="en-US" dirty="0"/>
          </a:p>
          <a:p>
            <a:r>
              <a:rPr lang="en-US" dirty="0" err="1"/>
              <a:t>Hàm</a:t>
            </a:r>
            <a:r>
              <a:rPr lang="en-US" dirty="0"/>
              <a:t> </a:t>
            </a:r>
            <a:r>
              <a:rPr lang="en-US" dirty="0" err="1"/>
              <a:t>lồi</a:t>
            </a:r>
            <a:endParaRPr lang="en-US" dirty="0"/>
          </a:p>
          <a:p>
            <a:endParaRPr lang="en-US" dirty="0"/>
          </a:p>
          <a:p>
            <a:endParaRPr lang="en-US" dirty="0"/>
          </a:p>
        </p:txBody>
      </p:sp>
      <p:pic>
        <p:nvPicPr>
          <p:cNvPr id="5" name="Picture 4"/>
          <p:cNvPicPr>
            <a:picLocks noChangeAspect="1"/>
          </p:cNvPicPr>
          <p:nvPr/>
        </p:nvPicPr>
        <p:blipFill>
          <a:blip r:embed="rId3"/>
          <a:stretch>
            <a:fillRect/>
          </a:stretch>
        </p:blipFill>
        <p:spPr>
          <a:xfrm>
            <a:off x="4883655" y="882878"/>
            <a:ext cx="3948645" cy="1031363"/>
          </a:xfrm>
          <a:prstGeom prst="rect">
            <a:avLst/>
          </a:prstGeom>
        </p:spPr>
      </p:pic>
      <p:pic>
        <p:nvPicPr>
          <p:cNvPr id="6" name="Picture 5"/>
          <p:cNvPicPr>
            <a:picLocks noChangeAspect="1"/>
          </p:cNvPicPr>
          <p:nvPr/>
        </p:nvPicPr>
        <p:blipFill>
          <a:blip r:embed="rId4"/>
          <a:stretch>
            <a:fillRect/>
          </a:stretch>
        </p:blipFill>
        <p:spPr>
          <a:xfrm>
            <a:off x="4883655" y="1914241"/>
            <a:ext cx="3948645" cy="860297"/>
          </a:xfrm>
          <a:prstGeom prst="rect">
            <a:avLst/>
          </a:prstGeom>
        </p:spPr>
      </p:pic>
      <p:pic>
        <p:nvPicPr>
          <p:cNvPr id="7" name="Picture 6"/>
          <p:cNvPicPr>
            <a:picLocks noChangeAspect="1"/>
          </p:cNvPicPr>
          <p:nvPr/>
        </p:nvPicPr>
        <p:blipFill>
          <a:blip r:embed="rId5"/>
          <a:stretch>
            <a:fillRect/>
          </a:stretch>
        </p:blipFill>
        <p:spPr>
          <a:xfrm>
            <a:off x="4989443" y="3065498"/>
            <a:ext cx="3654878" cy="1268771"/>
          </a:xfrm>
          <a:prstGeom prst="rect">
            <a:avLst/>
          </a:prstGeom>
        </p:spPr>
      </p:pic>
    </p:spTree>
    <p:extLst>
      <p:ext uri="{BB962C8B-B14F-4D97-AF65-F5344CB8AC3E}">
        <p14:creationId xmlns:p14="http://schemas.microsoft.com/office/powerpoint/2010/main" val="4472744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9"/>
          <p:cNvSpPr txBox="1">
            <a:spLocks noGrp="1"/>
          </p:cNvSpPr>
          <p:nvPr>
            <p:ph type="title"/>
          </p:nvPr>
        </p:nvSpPr>
        <p:spPr>
          <a:xfrm>
            <a:off x="311700" y="94505"/>
            <a:ext cx="8520600" cy="572700"/>
          </a:xfrm>
          <a:prstGeom prst="rect">
            <a:avLst/>
          </a:prstGeom>
        </p:spPr>
        <p:txBody>
          <a:bodyPr spcFirstLastPara="1" wrap="square" lIns="91425" tIns="91425" rIns="91425" bIns="91425" anchor="t" anchorCtr="0">
            <a:normAutofit fontScale="90000"/>
          </a:bodyPr>
          <a:lstStyle/>
          <a:p>
            <a:pPr lvl="0"/>
            <a:r>
              <a:rPr lang="fr-FR" dirty="0" err="1"/>
              <a:t>Các</a:t>
            </a:r>
            <a:r>
              <a:rPr lang="fr-FR" dirty="0"/>
              <a:t> </a:t>
            </a:r>
            <a:r>
              <a:rPr lang="fr-FR" dirty="0" err="1"/>
              <a:t>cách</a:t>
            </a:r>
            <a:r>
              <a:rPr lang="fr-FR" dirty="0"/>
              <a:t> </a:t>
            </a:r>
            <a:r>
              <a:rPr lang="fr-FR" dirty="0" err="1"/>
              <a:t>tính</a:t>
            </a:r>
            <a:r>
              <a:rPr lang="fr-FR" dirty="0"/>
              <a:t> gradient</a:t>
            </a:r>
            <a:endParaRPr dirty="0"/>
          </a:p>
        </p:txBody>
      </p:sp>
      <p:sp>
        <p:nvSpPr>
          <p:cNvPr id="88" name="Google Shape;88;p19"/>
          <p:cNvSpPr txBox="1">
            <a:spLocks noGrp="1"/>
          </p:cNvSpPr>
          <p:nvPr>
            <p:ph type="body" idx="1"/>
          </p:nvPr>
        </p:nvSpPr>
        <p:spPr>
          <a:xfrm>
            <a:off x="311700" y="1152475"/>
            <a:ext cx="4677743" cy="2365977"/>
          </a:xfrm>
          <a:prstGeom prst="rect">
            <a:avLst/>
          </a:prstGeom>
        </p:spPr>
        <p:txBody>
          <a:bodyPr spcFirstLastPara="1" wrap="square" lIns="91425" tIns="91425" rIns="91425" bIns="91425" anchor="t" anchorCtr="0">
            <a:normAutofit lnSpcReduction="10000"/>
          </a:bodyPr>
          <a:lstStyle/>
          <a:p>
            <a:r>
              <a:rPr lang="fr-FR" dirty="0" err="1"/>
              <a:t>Stochastic</a:t>
            </a:r>
            <a:r>
              <a:rPr lang="fr-FR" dirty="0"/>
              <a:t> Gradient </a:t>
            </a:r>
            <a:r>
              <a:rPr lang="fr-FR" dirty="0" err="1"/>
              <a:t>Descent</a:t>
            </a:r>
            <a:r>
              <a:rPr lang="fr-FR" dirty="0"/>
              <a:t> (SGD): </a:t>
            </a:r>
            <a:r>
              <a:rPr lang="en-US" dirty="0" err="1"/>
              <a:t>Tính</a:t>
            </a:r>
            <a:r>
              <a:rPr lang="en-US" dirty="0"/>
              <a:t> gradient </a:t>
            </a:r>
            <a:r>
              <a:rPr lang="en-US" dirty="0" err="1"/>
              <a:t>tại</a:t>
            </a:r>
            <a:r>
              <a:rPr lang="en-US" dirty="0"/>
              <a:t> </a:t>
            </a:r>
            <a:r>
              <a:rPr lang="en-US" dirty="0" err="1"/>
              <a:t>mỗi</a:t>
            </a:r>
            <a:r>
              <a:rPr lang="en-US" dirty="0"/>
              <a:t> </a:t>
            </a:r>
            <a:r>
              <a:rPr lang="en-US" dirty="0" err="1"/>
              <a:t>thời</a:t>
            </a:r>
            <a:r>
              <a:rPr lang="en-US" dirty="0"/>
              <a:t> </a:t>
            </a:r>
            <a:r>
              <a:rPr lang="en-US" dirty="0" err="1"/>
              <a:t>điểm</a:t>
            </a:r>
            <a:r>
              <a:rPr lang="en-US" dirty="0"/>
              <a:t> </a:t>
            </a:r>
            <a:r>
              <a:rPr lang="en-US" dirty="0" err="1"/>
              <a:t>bằng</a:t>
            </a:r>
            <a:r>
              <a:rPr lang="en-US" dirty="0"/>
              <a:t> </a:t>
            </a:r>
            <a:r>
              <a:rPr lang="en-US" dirty="0" err="1"/>
              <a:t>cách</a:t>
            </a:r>
            <a:r>
              <a:rPr lang="en-US" dirty="0"/>
              <a:t> </a:t>
            </a:r>
            <a:r>
              <a:rPr lang="en-US" dirty="0" err="1"/>
              <a:t>lấy</a:t>
            </a:r>
            <a:r>
              <a:rPr lang="en-US" dirty="0"/>
              <a:t> </a:t>
            </a:r>
            <a:r>
              <a:rPr lang="en-US" dirty="0" err="1"/>
              <a:t>mẫu</a:t>
            </a:r>
            <a:r>
              <a:rPr lang="en-US" dirty="0"/>
              <a:t> </a:t>
            </a:r>
            <a:r>
              <a:rPr lang="en-US" dirty="0" err="1">
                <a:solidFill>
                  <a:srgbClr val="FF0000"/>
                </a:solidFill>
              </a:rPr>
              <a:t>một</a:t>
            </a:r>
            <a:r>
              <a:rPr lang="en-US" dirty="0"/>
              <a:t> </a:t>
            </a:r>
            <a:r>
              <a:rPr lang="en-US" dirty="0" err="1"/>
              <a:t>điểm</a:t>
            </a:r>
            <a:r>
              <a:rPr lang="en-US" dirty="0"/>
              <a:t> </a:t>
            </a:r>
            <a:r>
              <a:rPr lang="en-US" dirty="0" err="1"/>
              <a:t>dữ</a:t>
            </a:r>
            <a:r>
              <a:rPr lang="en-US" dirty="0"/>
              <a:t> </a:t>
            </a:r>
            <a:r>
              <a:rPr lang="en-US" dirty="0" err="1"/>
              <a:t>liệu</a:t>
            </a:r>
            <a:r>
              <a:rPr lang="en-US" dirty="0"/>
              <a:t>.</a:t>
            </a:r>
          </a:p>
          <a:p>
            <a:endParaRPr lang="en-US" dirty="0"/>
          </a:p>
          <a:p>
            <a:r>
              <a:rPr lang="en-US" dirty="0" err="1"/>
              <a:t>Minibatch</a:t>
            </a:r>
            <a:r>
              <a:rPr lang="en-US" dirty="0"/>
              <a:t> SGD: </a:t>
            </a:r>
            <a:r>
              <a:rPr lang="en-US" dirty="0" err="1"/>
              <a:t>Tính</a:t>
            </a:r>
            <a:r>
              <a:rPr lang="en-US" dirty="0"/>
              <a:t> gradient </a:t>
            </a:r>
            <a:r>
              <a:rPr lang="en-US" dirty="0" err="1"/>
              <a:t>tại</a:t>
            </a:r>
            <a:r>
              <a:rPr lang="en-US" dirty="0"/>
              <a:t> </a:t>
            </a:r>
            <a:r>
              <a:rPr lang="en-US" dirty="0" err="1"/>
              <a:t>mỗi</a:t>
            </a:r>
            <a:r>
              <a:rPr lang="en-US" dirty="0"/>
              <a:t> </a:t>
            </a:r>
            <a:r>
              <a:rPr lang="en-US" dirty="0" err="1"/>
              <a:t>thời</a:t>
            </a:r>
            <a:r>
              <a:rPr lang="en-US" dirty="0"/>
              <a:t> </a:t>
            </a:r>
            <a:r>
              <a:rPr lang="en-US" dirty="0" err="1"/>
              <a:t>điểm</a:t>
            </a:r>
            <a:r>
              <a:rPr lang="en-US" dirty="0"/>
              <a:t> </a:t>
            </a:r>
            <a:r>
              <a:rPr lang="en-US" dirty="0" err="1"/>
              <a:t>bằng</a:t>
            </a:r>
            <a:r>
              <a:rPr lang="en-US" dirty="0"/>
              <a:t> </a:t>
            </a:r>
            <a:r>
              <a:rPr lang="en-US" dirty="0" err="1"/>
              <a:t>cách</a:t>
            </a:r>
            <a:r>
              <a:rPr lang="en-US" dirty="0"/>
              <a:t> </a:t>
            </a:r>
            <a:r>
              <a:rPr lang="en-US" dirty="0" err="1"/>
              <a:t>lấy</a:t>
            </a:r>
            <a:r>
              <a:rPr lang="en-US" dirty="0"/>
              <a:t> </a:t>
            </a:r>
            <a:r>
              <a:rPr lang="en-US" dirty="0" err="1"/>
              <a:t>mẫu</a:t>
            </a:r>
            <a:r>
              <a:rPr lang="en-US" dirty="0"/>
              <a:t> </a:t>
            </a:r>
            <a:r>
              <a:rPr lang="en-US" dirty="0" err="1">
                <a:solidFill>
                  <a:srgbClr val="FF0000"/>
                </a:solidFill>
              </a:rPr>
              <a:t>một</a:t>
            </a:r>
            <a:r>
              <a:rPr lang="en-US" dirty="0">
                <a:solidFill>
                  <a:srgbClr val="FF0000"/>
                </a:solidFill>
              </a:rPr>
              <a:t> </a:t>
            </a:r>
            <a:r>
              <a:rPr lang="en-US" dirty="0" err="1">
                <a:solidFill>
                  <a:srgbClr val="FF0000"/>
                </a:solidFill>
              </a:rPr>
              <a:t>nhóm</a:t>
            </a:r>
            <a:r>
              <a:rPr lang="en-US" dirty="0"/>
              <a:t> </a:t>
            </a:r>
            <a:r>
              <a:rPr lang="en-US" dirty="0" err="1"/>
              <a:t>điểm</a:t>
            </a:r>
            <a:r>
              <a:rPr lang="en-US" dirty="0"/>
              <a:t> </a:t>
            </a:r>
            <a:r>
              <a:rPr lang="en-US" dirty="0" err="1"/>
              <a:t>dữ</a:t>
            </a:r>
            <a:r>
              <a:rPr lang="en-US" dirty="0"/>
              <a:t> </a:t>
            </a:r>
            <a:r>
              <a:rPr lang="en-US" dirty="0" err="1"/>
              <a:t>liệu</a:t>
            </a:r>
            <a:endParaRPr lang="en-US" dirty="0"/>
          </a:p>
          <a:p>
            <a:endParaRPr lang="en-US" dirty="0"/>
          </a:p>
        </p:txBody>
      </p:sp>
      <p:pic>
        <p:nvPicPr>
          <p:cNvPr id="8" name="Picture 7"/>
          <p:cNvPicPr>
            <a:picLocks noChangeAspect="1"/>
          </p:cNvPicPr>
          <p:nvPr/>
        </p:nvPicPr>
        <p:blipFill>
          <a:blip r:embed="rId3"/>
          <a:stretch>
            <a:fillRect/>
          </a:stretch>
        </p:blipFill>
        <p:spPr>
          <a:xfrm>
            <a:off x="5426765" y="1533061"/>
            <a:ext cx="2860352" cy="2084783"/>
          </a:xfrm>
          <a:prstGeom prst="rect">
            <a:avLst/>
          </a:prstGeom>
        </p:spPr>
      </p:pic>
    </p:spTree>
    <p:extLst>
      <p:ext uri="{BB962C8B-B14F-4D97-AF65-F5344CB8AC3E}">
        <p14:creationId xmlns:p14="http://schemas.microsoft.com/office/powerpoint/2010/main" val="30721071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9"/>
          <p:cNvSpPr txBox="1">
            <a:spLocks noGrp="1"/>
          </p:cNvSpPr>
          <p:nvPr>
            <p:ph type="title"/>
          </p:nvPr>
        </p:nvSpPr>
        <p:spPr>
          <a:xfrm>
            <a:off x="311700" y="94505"/>
            <a:ext cx="8520600" cy="572700"/>
          </a:xfrm>
          <a:prstGeom prst="rect">
            <a:avLst/>
          </a:prstGeom>
        </p:spPr>
        <p:txBody>
          <a:bodyPr spcFirstLastPara="1" wrap="square" lIns="91425" tIns="91425" rIns="91425" bIns="91425" anchor="t" anchorCtr="0">
            <a:normAutofit fontScale="90000"/>
          </a:bodyPr>
          <a:lstStyle/>
          <a:p>
            <a:pPr lvl="0"/>
            <a:r>
              <a:rPr lang="fr-FR" dirty="0" err="1"/>
              <a:t>Quán</a:t>
            </a:r>
            <a:r>
              <a:rPr lang="fr-FR" dirty="0"/>
              <a:t> </a:t>
            </a:r>
            <a:r>
              <a:rPr lang="fr-FR" dirty="0" err="1"/>
              <a:t>tính</a:t>
            </a:r>
            <a:r>
              <a:rPr lang="fr-FR" dirty="0"/>
              <a:t> (</a:t>
            </a:r>
            <a:r>
              <a:rPr lang="fr-FR" dirty="0" err="1"/>
              <a:t>momentum</a:t>
            </a:r>
            <a:r>
              <a:rPr lang="fr-FR" dirty="0"/>
              <a:t>)</a:t>
            </a:r>
            <a:endParaRPr dirty="0"/>
          </a:p>
        </p:txBody>
      </p:sp>
      <p:sp>
        <p:nvSpPr>
          <p:cNvPr id="88" name="Google Shape;88;p19"/>
          <p:cNvSpPr txBox="1">
            <a:spLocks noGrp="1"/>
          </p:cNvSpPr>
          <p:nvPr>
            <p:ph type="body" idx="1"/>
          </p:nvPr>
        </p:nvSpPr>
        <p:spPr>
          <a:xfrm>
            <a:off x="311700" y="1152475"/>
            <a:ext cx="4677743" cy="2365977"/>
          </a:xfrm>
          <a:prstGeom prst="rect">
            <a:avLst/>
          </a:prstGeom>
        </p:spPr>
        <p:txBody>
          <a:bodyPr spcFirstLastPara="1" wrap="square" lIns="91425" tIns="91425" rIns="91425" bIns="91425" anchor="t" anchorCtr="0">
            <a:normAutofit/>
          </a:bodyPr>
          <a:lstStyle/>
          <a:p>
            <a:r>
              <a:rPr lang="en-US" dirty="0"/>
              <a:t>Quay </a:t>
            </a:r>
            <a:r>
              <a:rPr lang="en-US" dirty="0" err="1"/>
              <a:t>lại</a:t>
            </a:r>
            <a:r>
              <a:rPr lang="en-US" dirty="0"/>
              <a:t> </a:t>
            </a:r>
            <a:r>
              <a:rPr lang="en-US" dirty="0" err="1"/>
              <a:t>với</a:t>
            </a:r>
            <a:r>
              <a:rPr lang="en-US" dirty="0"/>
              <a:t> </a:t>
            </a:r>
            <a:r>
              <a:rPr lang="en-US" dirty="0" err="1"/>
              <a:t>hàm</a:t>
            </a:r>
            <a:r>
              <a:rPr lang="en-US" dirty="0"/>
              <a:t> loss:</a:t>
            </a:r>
          </a:p>
          <a:p>
            <a:endParaRPr lang="en-US" dirty="0"/>
          </a:p>
          <a:p>
            <a:r>
              <a:rPr lang="en-US" dirty="0"/>
              <a:t>F min </a:t>
            </a:r>
            <a:r>
              <a:rPr lang="en-US" dirty="0" err="1"/>
              <a:t>tại</a:t>
            </a:r>
            <a:r>
              <a:rPr lang="en-US" dirty="0"/>
              <a:t> (0,0)</a:t>
            </a:r>
          </a:p>
          <a:p>
            <a:r>
              <a:rPr lang="en-US" dirty="0" err="1"/>
              <a:t>Với</a:t>
            </a:r>
            <a:r>
              <a:rPr lang="en-US" dirty="0"/>
              <a:t> learning rate 0.4:</a:t>
            </a:r>
          </a:p>
          <a:p>
            <a:r>
              <a:rPr lang="en-US" dirty="0" err="1"/>
              <a:t>Với</a:t>
            </a:r>
            <a:r>
              <a:rPr lang="en-US" dirty="0"/>
              <a:t> learning rate 0.6:</a:t>
            </a:r>
          </a:p>
          <a:p>
            <a:endParaRPr lang="en-US" dirty="0"/>
          </a:p>
        </p:txBody>
      </p:sp>
      <p:pic>
        <p:nvPicPr>
          <p:cNvPr id="5" name="Picture 4"/>
          <p:cNvPicPr>
            <a:picLocks noChangeAspect="1"/>
          </p:cNvPicPr>
          <p:nvPr/>
        </p:nvPicPr>
        <p:blipFill>
          <a:blip r:embed="rId3"/>
          <a:stretch>
            <a:fillRect/>
          </a:stretch>
        </p:blipFill>
        <p:spPr>
          <a:xfrm>
            <a:off x="5164453" y="808286"/>
            <a:ext cx="2893219" cy="2057400"/>
          </a:xfrm>
          <a:prstGeom prst="rect">
            <a:avLst/>
          </a:prstGeom>
        </p:spPr>
      </p:pic>
      <p:pic>
        <p:nvPicPr>
          <p:cNvPr id="6" name="Picture 5"/>
          <p:cNvPicPr>
            <a:picLocks noChangeAspect="1"/>
          </p:cNvPicPr>
          <p:nvPr/>
        </p:nvPicPr>
        <p:blipFill>
          <a:blip r:embed="rId4"/>
          <a:stretch>
            <a:fillRect/>
          </a:stretch>
        </p:blipFill>
        <p:spPr>
          <a:xfrm>
            <a:off x="4936435" y="2884223"/>
            <a:ext cx="3057525" cy="2100263"/>
          </a:xfrm>
          <a:prstGeom prst="rect">
            <a:avLst/>
          </a:prstGeom>
        </p:spPr>
      </p:pic>
    </p:spTree>
    <p:extLst>
      <p:ext uri="{BB962C8B-B14F-4D97-AF65-F5344CB8AC3E}">
        <p14:creationId xmlns:p14="http://schemas.microsoft.com/office/powerpoint/2010/main" val="3797849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9"/>
          <p:cNvSpPr txBox="1">
            <a:spLocks noGrp="1"/>
          </p:cNvSpPr>
          <p:nvPr>
            <p:ph type="title"/>
          </p:nvPr>
        </p:nvSpPr>
        <p:spPr>
          <a:xfrm>
            <a:off x="311700" y="94505"/>
            <a:ext cx="8520600" cy="572700"/>
          </a:xfrm>
          <a:prstGeom prst="rect">
            <a:avLst/>
          </a:prstGeom>
        </p:spPr>
        <p:txBody>
          <a:bodyPr spcFirstLastPara="1" wrap="square" lIns="91425" tIns="91425" rIns="91425" bIns="91425" anchor="t" anchorCtr="0">
            <a:normAutofit fontScale="90000"/>
          </a:bodyPr>
          <a:lstStyle/>
          <a:p>
            <a:pPr lvl="0"/>
            <a:r>
              <a:rPr lang="fr-FR" dirty="0" err="1"/>
              <a:t>Quán</a:t>
            </a:r>
            <a:r>
              <a:rPr lang="fr-FR" dirty="0"/>
              <a:t> </a:t>
            </a:r>
            <a:r>
              <a:rPr lang="fr-FR" dirty="0" err="1"/>
              <a:t>tính</a:t>
            </a:r>
            <a:r>
              <a:rPr lang="fr-FR" dirty="0"/>
              <a:t> (</a:t>
            </a:r>
            <a:r>
              <a:rPr lang="fr-FR" dirty="0" err="1"/>
              <a:t>momentum</a:t>
            </a:r>
            <a:r>
              <a:rPr lang="fr-FR" dirty="0"/>
              <a:t>)</a:t>
            </a:r>
            <a:endParaRPr dirty="0"/>
          </a:p>
        </p:txBody>
      </p:sp>
      <mc:AlternateContent xmlns:mc="http://schemas.openxmlformats.org/markup-compatibility/2006">
        <mc:Choice xmlns:a14="http://schemas.microsoft.com/office/drawing/2010/main" Requires="a14">
          <p:sp>
            <p:nvSpPr>
              <p:cNvPr id="88" name="Google Shape;88;p19"/>
              <p:cNvSpPr txBox="1">
                <a:spLocks noGrp="1"/>
              </p:cNvSpPr>
              <p:nvPr>
                <p:ph type="body" idx="1"/>
              </p:nvPr>
            </p:nvSpPr>
            <p:spPr>
              <a:xfrm>
                <a:off x="311700" y="1152475"/>
                <a:ext cx="4677743" cy="2365977"/>
              </a:xfrm>
              <a:prstGeom prst="rect">
                <a:avLst/>
              </a:prstGeom>
            </p:spPr>
            <p:txBody>
              <a:bodyPr spcFirstLastPara="1" wrap="square" lIns="91425" tIns="91425" rIns="91425" bIns="91425" anchor="t" anchorCtr="0">
                <a:normAutofit/>
              </a:bodyPr>
              <a:lstStyle/>
              <a:p>
                <a:r>
                  <a:rPr lang="en-US" dirty="0" smtClean="0"/>
                  <a:t>Bằng</a:t>
                </a:r>
                <a:r>
                  <a:rPr lang="en-US" dirty="0"/>
                  <a:t> </a:t>
                </a:r>
                <a:r>
                  <a:rPr lang="en-US" dirty="0" err="1"/>
                  <a:t>cách</a:t>
                </a:r>
                <a:r>
                  <a:rPr lang="en-US" dirty="0"/>
                  <a:t> </a:t>
                </a:r>
                <a:r>
                  <a:rPr lang="en-US" dirty="0" err="1"/>
                  <a:t>cộng</a:t>
                </a:r>
                <a:r>
                  <a:rPr lang="en-US" dirty="0"/>
                  <a:t> </a:t>
                </a:r>
                <a:r>
                  <a:rPr lang="en-US" dirty="0" err="1"/>
                  <a:t>dồn</a:t>
                </a:r>
                <a:r>
                  <a:rPr lang="en-US" dirty="0"/>
                  <a:t> gradient </a:t>
                </a:r>
                <a:r>
                  <a:rPr lang="en-US" dirty="0" err="1"/>
                  <a:t>tại</a:t>
                </a:r>
                <a:r>
                  <a:rPr lang="en-US" dirty="0"/>
                  <a:t> </a:t>
                </a:r>
                <a:r>
                  <a:rPr lang="en-US" dirty="0" err="1"/>
                  <a:t>những</a:t>
                </a:r>
                <a:r>
                  <a:rPr lang="en-US" dirty="0"/>
                  <a:t> </a:t>
                </a:r>
                <a:r>
                  <a:rPr lang="en-US" dirty="0" err="1"/>
                  <a:t>thời</a:t>
                </a:r>
                <a:r>
                  <a:rPr lang="en-US" dirty="0"/>
                  <a:t> </a:t>
                </a:r>
                <a:r>
                  <a:rPr lang="en-US" dirty="0" err="1"/>
                  <a:t>điểm</a:t>
                </a:r>
                <a:r>
                  <a:rPr lang="en-US" dirty="0"/>
                  <a:t> </a:t>
                </a:r>
                <a:r>
                  <a:rPr lang="en-US" dirty="0" err="1"/>
                  <a:t>trước</a:t>
                </a:r>
                <a:r>
                  <a:rPr lang="en-US" dirty="0"/>
                  <a:t>, </a:t>
                </a:r>
                <a:r>
                  <a:rPr lang="en-US" dirty="0" err="1"/>
                  <a:t>hàm</a:t>
                </a:r>
                <a:r>
                  <a:rPr lang="en-US" dirty="0"/>
                  <a:t> loss </a:t>
                </a:r>
                <a:r>
                  <a:rPr lang="en-US" dirty="0" err="1"/>
                  <a:t>tiến</a:t>
                </a:r>
                <a:r>
                  <a:rPr lang="en-US" dirty="0"/>
                  <a:t> </a:t>
                </a:r>
                <a:r>
                  <a:rPr lang="en-US" dirty="0" err="1"/>
                  <a:t>tới</a:t>
                </a:r>
                <a:r>
                  <a:rPr lang="en-US" dirty="0"/>
                  <a:t> </a:t>
                </a:r>
                <a:r>
                  <a:rPr lang="en-US" dirty="0" err="1"/>
                  <a:t>điểm</a:t>
                </a:r>
                <a:r>
                  <a:rPr lang="en-US" dirty="0"/>
                  <a:t> optimal </a:t>
                </a:r>
                <a:r>
                  <a:rPr lang="en-US" dirty="0" err="1"/>
                  <a:t>với</a:t>
                </a:r>
                <a:r>
                  <a:rPr lang="en-US" dirty="0"/>
                  <a:t> </a:t>
                </a:r>
                <a:r>
                  <a:rPr lang="en-US" dirty="0" err="1"/>
                  <a:t>ít</a:t>
                </a:r>
                <a:r>
                  <a:rPr lang="en-US" dirty="0"/>
                  <a:t> </a:t>
                </a:r>
                <a:r>
                  <a:rPr lang="en-US" dirty="0" err="1"/>
                  <a:t>bước</a:t>
                </a:r>
                <a:r>
                  <a:rPr lang="en-US" dirty="0"/>
                  <a:t> </a:t>
                </a:r>
                <a:r>
                  <a:rPr lang="en-US" dirty="0" err="1"/>
                  <a:t>hơn</a:t>
                </a:r>
                <a:r>
                  <a:rPr lang="en-US" dirty="0" smtClean="0"/>
                  <a:t>:</a:t>
                </a:r>
              </a:p>
              <a:p>
                <a:endParaRPr lang="en-US" dirty="0"/>
              </a:p>
              <a:p>
                <a:pPr marL="11430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𝑡</m:t>
                          </m:r>
                        </m:sub>
                      </m:sSub>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Sub>
                    </m:oMath>
                  </m:oMathPara>
                </a14:m>
                <a:endParaRPr lang="en-US" b="0" dirty="0" smtClean="0">
                  <a:ea typeface="Cambria Math" panose="02040503050406030204" pitchFamily="18" charset="0"/>
                </a:endParaRPr>
              </a:p>
              <a:p>
                <a:pPr marL="11430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Sub>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𝜂</m:t>
                          </m:r>
                        </m:e>
                        <m:sub>
                          <m:r>
                            <a:rPr lang="en-US" b="0" i="1" smtClean="0">
                              <a:latin typeface="Cambria Math" panose="02040503050406030204" pitchFamily="18" charset="0"/>
                              <a:ea typeface="Cambria Math" panose="02040503050406030204" pitchFamily="18" charset="0"/>
                            </a:rPr>
                            <m:t>𝑡</m:t>
                          </m:r>
                        </m:sub>
                      </m:s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𝑡</m:t>
                          </m:r>
                        </m:sub>
                      </m:sSub>
                    </m:oMath>
                  </m:oMathPara>
                </a14:m>
                <a:endParaRPr lang="en-US" dirty="0"/>
              </a:p>
              <a:p>
                <a:endParaRPr lang="en-US" dirty="0"/>
              </a:p>
            </p:txBody>
          </p:sp>
        </mc:Choice>
        <mc:Fallback>
          <p:sp>
            <p:nvSpPr>
              <p:cNvPr id="88" name="Google Shape;88;p19"/>
              <p:cNvSpPr txBox="1">
                <a:spLocks noGrp="1" noRot="1" noChangeAspect="1" noMove="1" noResize="1" noEditPoints="1" noAdjustHandles="1" noChangeArrowheads="1" noChangeShapeType="1" noTextEdit="1"/>
              </p:cNvSpPr>
              <p:nvPr>
                <p:ph type="body" idx="1"/>
              </p:nvPr>
            </p:nvSpPr>
            <p:spPr>
              <a:xfrm>
                <a:off x="311700" y="1152475"/>
                <a:ext cx="4677743" cy="2365977"/>
              </a:xfrm>
              <a:prstGeom prst="rect">
                <a:avLst/>
              </a:prstGeom>
              <a:blipFill>
                <a:blip r:embed="rId3"/>
                <a:stretch>
                  <a:fillRect r="-522"/>
                </a:stretch>
              </a:blipFill>
            </p:spPr>
            <p:txBody>
              <a:bodyPr/>
              <a:lstStyle/>
              <a:p>
                <a:r>
                  <a:rPr lang="en-US">
                    <a:noFill/>
                  </a:rPr>
                  <a:t> </a:t>
                </a:r>
              </a:p>
            </p:txBody>
          </p:sp>
        </mc:Fallback>
      </mc:AlternateContent>
      <p:pic>
        <p:nvPicPr>
          <p:cNvPr id="8" name="Picture 7"/>
          <p:cNvPicPr>
            <a:picLocks noChangeAspect="1"/>
          </p:cNvPicPr>
          <p:nvPr/>
        </p:nvPicPr>
        <p:blipFill>
          <a:blip r:embed="rId4"/>
          <a:stretch>
            <a:fillRect/>
          </a:stretch>
        </p:blipFill>
        <p:spPr>
          <a:xfrm>
            <a:off x="5526379" y="1663095"/>
            <a:ext cx="2864644" cy="2093119"/>
          </a:xfrm>
          <a:prstGeom prst="rect">
            <a:avLst/>
          </a:prstGeom>
        </p:spPr>
      </p:pic>
    </p:spTree>
    <p:extLst>
      <p:ext uri="{BB962C8B-B14F-4D97-AF65-F5344CB8AC3E}">
        <p14:creationId xmlns:p14="http://schemas.microsoft.com/office/powerpoint/2010/main" val="33295550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Adam</a:t>
            </a:r>
            <a:endParaRPr lang="en-US" dirty="0"/>
          </a:p>
        </p:txBody>
      </p:sp>
      <p:pic>
        <p:nvPicPr>
          <p:cNvPr id="4" name="Picture 3"/>
          <p:cNvPicPr>
            <a:picLocks noChangeAspect="1"/>
          </p:cNvPicPr>
          <p:nvPr/>
        </p:nvPicPr>
        <p:blipFill rotWithShape="1">
          <a:blip r:embed="rId2"/>
          <a:srcRect l="29909" t="11827" r="28174" b="79812"/>
          <a:stretch/>
        </p:blipFill>
        <p:spPr>
          <a:xfrm>
            <a:off x="3138551" y="2312582"/>
            <a:ext cx="2866899" cy="534286"/>
          </a:xfrm>
          <a:prstGeom prst="rect">
            <a:avLst/>
          </a:prstGeom>
        </p:spPr>
      </p:pic>
      <p:sp>
        <p:nvSpPr>
          <p:cNvPr id="5" name="Content Placeholder 2"/>
          <p:cNvSpPr>
            <a:spLocks noGrp="1"/>
          </p:cNvSpPr>
          <p:nvPr>
            <p:ph idx="1"/>
          </p:nvPr>
        </p:nvSpPr>
        <p:spPr>
          <a:xfrm>
            <a:off x="628651" y="1369219"/>
            <a:ext cx="7592975" cy="2602042"/>
          </a:xfrm>
        </p:spPr>
        <p:txBody>
          <a:bodyPr/>
          <a:lstStyle/>
          <a:p>
            <a:r>
              <a:rPr lang="en-US" dirty="0" err="1" smtClean="0"/>
              <a:t>Với</a:t>
            </a:r>
            <a:r>
              <a:rPr lang="en-US" dirty="0" smtClean="0"/>
              <a:t> gradient </a:t>
            </a:r>
            <a:r>
              <a:rPr lang="en-US" dirty="0" err="1" smtClean="0"/>
              <a:t>gt</a:t>
            </a:r>
            <a:r>
              <a:rPr lang="en-US" dirty="0" smtClean="0"/>
              <a:t>, ta </a:t>
            </a:r>
            <a:r>
              <a:rPr lang="en-US" dirty="0" err="1" smtClean="0"/>
              <a:t>tính</a:t>
            </a:r>
            <a:r>
              <a:rPr lang="en-US" dirty="0" smtClean="0"/>
              <a:t> </a:t>
            </a:r>
            <a:r>
              <a:rPr lang="en-US" dirty="0" err="1" smtClean="0"/>
              <a:t>các</a:t>
            </a:r>
            <a:r>
              <a:rPr lang="en-US" dirty="0" smtClean="0"/>
              <a:t> </a:t>
            </a:r>
            <a:r>
              <a:rPr lang="en-US" dirty="0" err="1" smtClean="0"/>
              <a:t>đại</a:t>
            </a:r>
            <a:r>
              <a:rPr lang="en-US" dirty="0" smtClean="0"/>
              <a:t> </a:t>
            </a:r>
            <a:r>
              <a:rPr lang="en-US" dirty="0" err="1" smtClean="0"/>
              <a:t>lượng</a:t>
            </a:r>
            <a:r>
              <a:rPr lang="en-US" dirty="0" smtClean="0"/>
              <a:t> </a:t>
            </a:r>
            <a:r>
              <a:rPr lang="en-US" dirty="0" err="1" smtClean="0"/>
              <a:t>vt</a:t>
            </a:r>
            <a:r>
              <a:rPr lang="en-US" dirty="0" smtClean="0"/>
              <a:t> </a:t>
            </a:r>
            <a:r>
              <a:rPr lang="en-US" dirty="0" err="1" smtClean="0"/>
              <a:t>và</a:t>
            </a:r>
            <a:r>
              <a:rPr lang="en-US" dirty="0" smtClean="0"/>
              <a:t> </a:t>
            </a:r>
            <a:r>
              <a:rPr lang="en-US" dirty="0" err="1" smtClean="0"/>
              <a:t>st</a:t>
            </a:r>
            <a:r>
              <a:rPr lang="en-US" dirty="0" smtClean="0"/>
              <a:t> </a:t>
            </a:r>
            <a:r>
              <a:rPr lang="en-US" dirty="0" err="1" smtClean="0"/>
              <a:t>bằng</a:t>
            </a:r>
            <a:r>
              <a:rPr lang="en-US" dirty="0" smtClean="0"/>
              <a:t> </a:t>
            </a:r>
            <a:r>
              <a:rPr lang="en-US" dirty="0" err="1" smtClean="0"/>
              <a:t>cách</a:t>
            </a:r>
            <a:r>
              <a:rPr lang="en-US" dirty="0" smtClean="0"/>
              <a:t> </a:t>
            </a:r>
            <a:r>
              <a:rPr lang="en-US" dirty="0" err="1" smtClean="0"/>
              <a:t>cộng</a:t>
            </a:r>
            <a:r>
              <a:rPr lang="en-US" dirty="0" smtClean="0"/>
              <a:t> </a:t>
            </a:r>
            <a:r>
              <a:rPr lang="en-US" dirty="0" err="1" smtClean="0"/>
              <a:t>dồn</a:t>
            </a:r>
            <a:r>
              <a:rPr lang="en-US" dirty="0" smtClean="0"/>
              <a:t> </a:t>
            </a:r>
            <a:r>
              <a:rPr lang="en-US" dirty="0" err="1" smtClean="0"/>
              <a:t>từ</a:t>
            </a:r>
            <a:r>
              <a:rPr lang="en-US" dirty="0" smtClean="0"/>
              <a:t> </a:t>
            </a:r>
            <a:r>
              <a:rPr lang="en-US" dirty="0" err="1" smtClean="0"/>
              <a:t>những</a:t>
            </a:r>
            <a:r>
              <a:rPr lang="en-US" dirty="0" smtClean="0"/>
              <a:t> </a:t>
            </a:r>
            <a:r>
              <a:rPr lang="en-US" dirty="0" err="1" smtClean="0"/>
              <a:t>bước</a:t>
            </a:r>
            <a:r>
              <a:rPr lang="en-US" dirty="0" smtClean="0"/>
              <a:t> </a:t>
            </a:r>
            <a:r>
              <a:rPr lang="en-US" dirty="0" err="1" smtClean="0"/>
              <a:t>trước</a:t>
            </a:r>
            <a:r>
              <a:rPr lang="en-US" dirty="0" smtClean="0"/>
              <a:t>:</a:t>
            </a:r>
          </a:p>
          <a:p>
            <a:endParaRPr lang="en-US" dirty="0"/>
          </a:p>
          <a:p>
            <a:endParaRPr lang="en-US" dirty="0" smtClean="0"/>
          </a:p>
          <a:p>
            <a:endParaRPr lang="en-US" dirty="0"/>
          </a:p>
          <a:p>
            <a:r>
              <a:rPr lang="en-US" dirty="0" smtClean="0"/>
              <a:t>Momentum </a:t>
            </a:r>
            <a:r>
              <a:rPr lang="en-US" dirty="0" err="1" smtClean="0"/>
              <a:t>cũng</a:t>
            </a:r>
            <a:r>
              <a:rPr lang="en-US" dirty="0" smtClean="0"/>
              <a:t> </a:t>
            </a:r>
            <a:r>
              <a:rPr lang="en-US" dirty="0" err="1" smtClean="0"/>
              <a:t>nằm</a:t>
            </a:r>
            <a:r>
              <a:rPr lang="en-US" dirty="0" smtClean="0"/>
              <a:t> </a:t>
            </a:r>
            <a:r>
              <a:rPr lang="en-US" dirty="0" err="1" smtClean="0"/>
              <a:t>trong</a:t>
            </a:r>
            <a:r>
              <a:rPr lang="en-US" dirty="0" smtClean="0"/>
              <a:t> </a:t>
            </a:r>
            <a:r>
              <a:rPr lang="en-US" dirty="0" err="1" smtClean="0"/>
              <a:t>công</a:t>
            </a:r>
            <a:r>
              <a:rPr lang="en-US" dirty="0" smtClean="0"/>
              <a:t> </a:t>
            </a:r>
            <a:r>
              <a:rPr lang="en-US" dirty="0" err="1" smtClean="0"/>
              <a:t>thức</a:t>
            </a:r>
            <a:r>
              <a:rPr lang="en-US" dirty="0" smtClean="0"/>
              <a:t> </a:t>
            </a:r>
            <a:r>
              <a:rPr lang="en-US" dirty="0" err="1" smtClean="0"/>
              <a:t>này</a:t>
            </a:r>
            <a:endParaRPr lang="en-US" dirty="0"/>
          </a:p>
        </p:txBody>
      </p:sp>
    </p:spTree>
    <p:extLst>
      <p:ext uri="{BB962C8B-B14F-4D97-AF65-F5344CB8AC3E}">
        <p14:creationId xmlns:p14="http://schemas.microsoft.com/office/powerpoint/2010/main" val="29300163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Adam</a:t>
            </a:r>
            <a:endParaRPr lang="en-US" dirty="0"/>
          </a:p>
        </p:txBody>
      </p:sp>
      <p:pic>
        <p:nvPicPr>
          <p:cNvPr id="4" name="Picture 3"/>
          <p:cNvPicPr>
            <a:picLocks noChangeAspect="1"/>
          </p:cNvPicPr>
          <p:nvPr/>
        </p:nvPicPr>
        <p:blipFill rotWithShape="1">
          <a:blip r:embed="rId2"/>
          <a:srcRect l="27051" t="40374" r="27794" b="51674"/>
          <a:stretch/>
        </p:blipFill>
        <p:spPr>
          <a:xfrm>
            <a:off x="4029526" y="1858039"/>
            <a:ext cx="2956064" cy="486441"/>
          </a:xfrm>
          <a:prstGeom prst="rect">
            <a:avLst/>
          </a:prstGeom>
        </p:spPr>
      </p:pic>
      <p:sp>
        <p:nvSpPr>
          <p:cNvPr id="5" name="Content Placeholder 2"/>
          <p:cNvSpPr>
            <a:spLocks noGrp="1"/>
          </p:cNvSpPr>
          <p:nvPr>
            <p:ph idx="1"/>
          </p:nvPr>
        </p:nvSpPr>
        <p:spPr>
          <a:xfrm>
            <a:off x="628650" y="1369219"/>
            <a:ext cx="5790757" cy="3263504"/>
          </a:xfrm>
        </p:spPr>
        <p:txBody>
          <a:bodyPr/>
          <a:lstStyle/>
          <a:p>
            <a:r>
              <a:rPr lang="en-US" dirty="0" err="1" smtClean="0"/>
              <a:t>Các</a:t>
            </a:r>
            <a:r>
              <a:rPr lang="en-US" dirty="0" smtClean="0"/>
              <a:t> </a:t>
            </a:r>
            <a:r>
              <a:rPr lang="en-US" dirty="0" err="1" smtClean="0"/>
              <a:t>đại</a:t>
            </a:r>
            <a:r>
              <a:rPr lang="en-US" dirty="0" smtClean="0"/>
              <a:t> </a:t>
            </a:r>
            <a:r>
              <a:rPr lang="en-US" dirty="0" err="1" smtClean="0"/>
              <a:t>lượng</a:t>
            </a:r>
            <a:r>
              <a:rPr lang="en-US" dirty="0" smtClean="0"/>
              <a:t> </a:t>
            </a:r>
            <a:r>
              <a:rPr lang="en-US" dirty="0" err="1" smtClean="0"/>
              <a:t>vt</a:t>
            </a:r>
            <a:r>
              <a:rPr lang="en-US" dirty="0" smtClean="0"/>
              <a:t> </a:t>
            </a:r>
            <a:r>
              <a:rPr lang="en-US" dirty="0" err="1" smtClean="0"/>
              <a:t>và</a:t>
            </a:r>
            <a:r>
              <a:rPr lang="en-US" dirty="0" smtClean="0"/>
              <a:t> </a:t>
            </a:r>
            <a:r>
              <a:rPr lang="en-US" dirty="0" err="1" smtClean="0"/>
              <a:t>st</a:t>
            </a:r>
            <a:r>
              <a:rPr lang="en-US" dirty="0" smtClean="0"/>
              <a:t> </a:t>
            </a:r>
            <a:r>
              <a:rPr lang="en-US" dirty="0" err="1" smtClean="0"/>
              <a:t>được</a:t>
            </a:r>
            <a:r>
              <a:rPr lang="en-US" dirty="0" smtClean="0"/>
              <a:t> normalize:</a:t>
            </a:r>
          </a:p>
          <a:p>
            <a:endParaRPr lang="en-US" dirty="0"/>
          </a:p>
          <a:p>
            <a:endParaRPr lang="en-US" dirty="0" smtClean="0"/>
          </a:p>
          <a:p>
            <a:r>
              <a:rPr lang="en-US" dirty="0" smtClean="0"/>
              <a:t>Gradient </a:t>
            </a:r>
            <a:r>
              <a:rPr lang="en-US" dirty="0" err="1" smtClean="0"/>
              <a:t>cuối</a:t>
            </a:r>
            <a:r>
              <a:rPr lang="en-US" dirty="0" smtClean="0"/>
              <a:t> </a:t>
            </a:r>
            <a:r>
              <a:rPr lang="en-US" dirty="0" err="1" smtClean="0"/>
              <a:t>cùng</a:t>
            </a:r>
            <a:r>
              <a:rPr lang="en-US" dirty="0" smtClean="0"/>
              <a:t> </a:t>
            </a:r>
            <a:r>
              <a:rPr lang="en-US" dirty="0" err="1" smtClean="0"/>
              <a:t>được</a:t>
            </a:r>
            <a:r>
              <a:rPr lang="en-US" dirty="0" smtClean="0"/>
              <a:t> </a:t>
            </a:r>
            <a:r>
              <a:rPr lang="en-US" dirty="0" err="1" smtClean="0"/>
              <a:t>tính</a:t>
            </a:r>
            <a:r>
              <a:rPr lang="en-US" dirty="0" smtClean="0"/>
              <a:t> </a:t>
            </a:r>
            <a:r>
              <a:rPr lang="en-US" dirty="0" err="1" smtClean="0"/>
              <a:t>theo</a:t>
            </a:r>
            <a:r>
              <a:rPr lang="en-US" dirty="0" smtClean="0"/>
              <a:t> </a:t>
            </a:r>
            <a:r>
              <a:rPr lang="en-US" dirty="0" err="1" smtClean="0"/>
              <a:t>công</a:t>
            </a:r>
            <a:r>
              <a:rPr lang="en-US" dirty="0" smtClean="0"/>
              <a:t> </a:t>
            </a:r>
            <a:r>
              <a:rPr lang="en-US" dirty="0" err="1" smtClean="0"/>
              <a:t>thức</a:t>
            </a:r>
            <a:r>
              <a:rPr lang="en-US" dirty="0" smtClean="0"/>
              <a:t>:</a:t>
            </a:r>
            <a:endParaRPr lang="en-US" dirty="0"/>
          </a:p>
        </p:txBody>
      </p:sp>
      <p:pic>
        <p:nvPicPr>
          <p:cNvPr id="6" name="Picture 5"/>
          <p:cNvPicPr>
            <a:picLocks noChangeAspect="1"/>
          </p:cNvPicPr>
          <p:nvPr/>
        </p:nvPicPr>
        <p:blipFill rotWithShape="1">
          <a:blip r:embed="rId2"/>
          <a:srcRect l="31624" t="57503" r="38463" b="32303"/>
          <a:stretch/>
        </p:blipFill>
        <p:spPr>
          <a:xfrm>
            <a:off x="4122775" y="3117998"/>
            <a:ext cx="2453885" cy="781493"/>
          </a:xfrm>
          <a:prstGeom prst="rect">
            <a:avLst/>
          </a:prstGeom>
        </p:spPr>
      </p:pic>
    </p:spTree>
    <p:extLst>
      <p:ext uri="{BB962C8B-B14F-4D97-AF65-F5344CB8AC3E}">
        <p14:creationId xmlns:p14="http://schemas.microsoft.com/office/powerpoint/2010/main" val="3911906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Thay</a:t>
            </a:r>
            <a:r>
              <a:rPr lang="en-US" dirty="0" smtClean="0"/>
              <a:t> </a:t>
            </a:r>
            <a:r>
              <a:rPr lang="en-US" dirty="0" err="1" smtClean="0"/>
              <a:t>đổi</a:t>
            </a:r>
            <a:r>
              <a:rPr lang="en-US" dirty="0" smtClean="0"/>
              <a:t> learning rate </a:t>
            </a:r>
            <a:r>
              <a:rPr lang="en-US" dirty="0" err="1" smtClean="0"/>
              <a:t>theo</a:t>
            </a:r>
            <a:r>
              <a:rPr lang="en-US" dirty="0" smtClean="0"/>
              <a:t> </a:t>
            </a:r>
            <a:r>
              <a:rPr lang="en-US" dirty="0" err="1" smtClean="0"/>
              <a:t>lịch</a:t>
            </a:r>
            <a:r>
              <a:rPr lang="en-US" dirty="0" smtClean="0"/>
              <a:t> </a:t>
            </a:r>
            <a:r>
              <a:rPr lang="en-US" dirty="0" err="1" smtClean="0"/>
              <a:t>trình</a:t>
            </a:r>
            <a:endParaRPr lang="en-US" dirty="0"/>
          </a:p>
        </p:txBody>
      </p:sp>
      <p:sp>
        <p:nvSpPr>
          <p:cNvPr id="3" name="Content Placeholder 2"/>
          <p:cNvSpPr>
            <a:spLocks noGrp="1"/>
          </p:cNvSpPr>
          <p:nvPr>
            <p:ph idx="1"/>
          </p:nvPr>
        </p:nvSpPr>
        <p:spPr>
          <a:xfrm>
            <a:off x="628650" y="1369219"/>
            <a:ext cx="3366534" cy="3263504"/>
          </a:xfrm>
        </p:spPr>
        <p:txBody>
          <a:bodyPr/>
          <a:lstStyle/>
          <a:p>
            <a:r>
              <a:rPr lang="en-US" dirty="0" smtClean="0"/>
              <a:t>Theo </a:t>
            </a:r>
            <a:r>
              <a:rPr lang="en-US" dirty="0" err="1" smtClean="0"/>
              <a:t>số</a:t>
            </a:r>
            <a:r>
              <a:rPr lang="en-US" dirty="0" smtClean="0"/>
              <a:t> </a:t>
            </a:r>
            <a:r>
              <a:rPr lang="en-US" dirty="0" err="1" smtClean="0"/>
              <a:t>bước</a:t>
            </a:r>
            <a:r>
              <a:rPr lang="en-US" dirty="0" smtClean="0"/>
              <a:t> </a:t>
            </a:r>
            <a:r>
              <a:rPr lang="en-US" dirty="0" err="1" smtClean="0"/>
              <a:t>huấn</a:t>
            </a:r>
            <a:r>
              <a:rPr lang="en-US" dirty="0" smtClean="0"/>
              <a:t> </a:t>
            </a:r>
            <a:r>
              <a:rPr lang="en-US" dirty="0" err="1" smtClean="0"/>
              <a:t>luyện</a:t>
            </a:r>
            <a:r>
              <a:rPr lang="en-US" dirty="0" smtClean="0"/>
              <a:t>:</a:t>
            </a:r>
          </a:p>
          <a:p>
            <a:endParaRPr lang="en-US" dirty="0"/>
          </a:p>
          <a:p>
            <a:r>
              <a:rPr lang="en-US" dirty="0" smtClean="0"/>
              <a:t>Theo </a:t>
            </a:r>
            <a:r>
              <a:rPr lang="en-US" dirty="0" err="1" smtClean="0"/>
              <a:t>hằng</a:t>
            </a:r>
            <a:r>
              <a:rPr lang="en-US" dirty="0" smtClean="0"/>
              <a:t> </a:t>
            </a:r>
            <a:r>
              <a:rPr lang="en-US" dirty="0" err="1" smtClean="0"/>
              <a:t>số</a:t>
            </a:r>
            <a:r>
              <a:rPr lang="en-US" dirty="0" smtClean="0"/>
              <a:t>:</a:t>
            </a:r>
            <a:endParaRPr lang="en-US" dirty="0"/>
          </a:p>
        </p:txBody>
      </p:sp>
      <p:pic>
        <p:nvPicPr>
          <p:cNvPr id="4" name="Picture 3"/>
          <p:cNvPicPr>
            <a:picLocks noChangeAspect="1"/>
          </p:cNvPicPr>
          <p:nvPr/>
        </p:nvPicPr>
        <p:blipFill>
          <a:blip r:embed="rId2"/>
          <a:stretch>
            <a:fillRect/>
          </a:stretch>
        </p:blipFill>
        <p:spPr>
          <a:xfrm>
            <a:off x="4376266" y="1473025"/>
            <a:ext cx="2030516" cy="440836"/>
          </a:xfrm>
          <a:prstGeom prst="rect">
            <a:avLst/>
          </a:prstGeom>
        </p:spPr>
      </p:pic>
      <p:pic>
        <p:nvPicPr>
          <p:cNvPr id="5" name="Picture 4"/>
          <p:cNvPicPr>
            <a:picLocks noChangeAspect="1"/>
          </p:cNvPicPr>
          <p:nvPr/>
        </p:nvPicPr>
        <p:blipFill>
          <a:blip r:embed="rId3"/>
          <a:stretch>
            <a:fillRect/>
          </a:stretch>
        </p:blipFill>
        <p:spPr>
          <a:xfrm>
            <a:off x="3995184" y="2181087"/>
            <a:ext cx="2206106" cy="298958"/>
          </a:xfrm>
          <a:prstGeom prst="rect">
            <a:avLst/>
          </a:prstGeom>
        </p:spPr>
      </p:pic>
      <p:pic>
        <p:nvPicPr>
          <p:cNvPr id="6" name="Picture 5"/>
          <p:cNvPicPr>
            <a:picLocks noChangeAspect="1"/>
          </p:cNvPicPr>
          <p:nvPr/>
        </p:nvPicPr>
        <p:blipFill>
          <a:blip r:embed="rId4"/>
          <a:stretch>
            <a:fillRect/>
          </a:stretch>
        </p:blipFill>
        <p:spPr>
          <a:xfrm>
            <a:off x="6594760" y="2199070"/>
            <a:ext cx="2029262" cy="280975"/>
          </a:xfrm>
          <a:prstGeom prst="rect">
            <a:avLst/>
          </a:prstGeom>
        </p:spPr>
      </p:pic>
    </p:spTree>
    <p:extLst>
      <p:ext uri="{BB962C8B-B14F-4D97-AF65-F5344CB8AC3E}">
        <p14:creationId xmlns:p14="http://schemas.microsoft.com/office/powerpoint/2010/main" val="32827530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Khởi</a:t>
            </a:r>
            <a:r>
              <a:rPr lang="fr-FR" dirty="0" smtClean="0"/>
              <a:t> </a:t>
            </a:r>
            <a:r>
              <a:rPr lang="fr-FR" dirty="0" err="1" smtClean="0"/>
              <a:t>động</a:t>
            </a:r>
            <a:r>
              <a:rPr lang="fr-FR" dirty="0" smtClean="0"/>
              <a:t> (warm up)</a:t>
            </a:r>
            <a:endParaRPr lang="en-US" dirty="0"/>
          </a:p>
        </p:txBody>
      </p:sp>
      <p:sp>
        <p:nvSpPr>
          <p:cNvPr id="3" name="Content Placeholder 2"/>
          <p:cNvSpPr>
            <a:spLocks noGrp="1"/>
          </p:cNvSpPr>
          <p:nvPr>
            <p:ph idx="1"/>
          </p:nvPr>
        </p:nvSpPr>
        <p:spPr/>
        <p:txBody>
          <a:bodyPr/>
          <a:lstStyle/>
          <a:p>
            <a:r>
              <a:rPr lang="en-US" dirty="0" err="1" smtClean="0"/>
              <a:t>Trong</a:t>
            </a:r>
            <a:r>
              <a:rPr lang="en-US" dirty="0" smtClean="0"/>
              <a:t> </a:t>
            </a:r>
            <a:r>
              <a:rPr lang="en-US" dirty="0" err="1" smtClean="0"/>
              <a:t>những</a:t>
            </a:r>
            <a:r>
              <a:rPr lang="en-US" dirty="0" smtClean="0"/>
              <a:t> </a:t>
            </a:r>
            <a:r>
              <a:rPr lang="en-US" dirty="0" err="1" smtClean="0"/>
              <a:t>bước</a:t>
            </a:r>
            <a:r>
              <a:rPr lang="en-US" dirty="0" smtClean="0"/>
              <a:t> </a:t>
            </a:r>
            <a:r>
              <a:rPr lang="en-US" dirty="0" err="1" smtClean="0"/>
              <a:t>đầu</a:t>
            </a:r>
            <a:r>
              <a:rPr lang="en-US" dirty="0" smtClean="0"/>
              <a:t> </a:t>
            </a:r>
            <a:r>
              <a:rPr lang="en-US" dirty="0" err="1" smtClean="0"/>
              <a:t>tiên</a:t>
            </a:r>
            <a:r>
              <a:rPr lang="en-US" dirty="0" smtClean="0"/>
              <a:t>, dung learning rate </a:t>
            </a:r>
            <a:r>
              <a:rPr lang="en-US" dirty="0" err="1" smtClean="0"/>
              <a:t>lớn</a:t>
            </a:r>
            <a:r>
              <a:rPr lang="en-US" dirty="0" smtClean="0"/>
              <a:t> </a:t>
            </a:r>
            <a:r>
              <a:rPr lang="en-US" dirty="0" err="1" smtClean="0"/>
              <a:t>và</a:t>
            </a:r>
            <a:r>
              <a:rPr lang="en-US" dirty="0" smtClean="0"/>
              <a:t> </a:t>
            </a:r>
            <a:r>
              <a:rPr lang="en-US" dirty="0" err="1" smtClean="0"/>
              <a:t>sau</a:t>
            </a:r>
            <a:r>
              <a:rPr lang="en-US" dirty="0" smtClean="0"/>
              <a:t> </a:t>
            </a:r>
            <a:r>
              <a:rPr lang="en-US" dirty="0" err="1" smtClean="0"/>
              <a:t>đó</a:t>
            </a:r>
            <a:r>
              <a:rPr lang="en-US" dirty="0" smtClean="0"/>
              <a:t> </a:t>
            </a:r>
            <a:r>
              <a:rPr lang="en-US" dirty="0" err="1" smtClean="0"/>
              <a:t>giảm</a:t>
            </a:r>
            <a:r>
              <a:rPr lang="en-US" dirty="0" smtClean="0"/>
              <a:t> </a:t>
            </a:r>
            <a:r>
              <a:rPr lang="en-US" dirty="0" err="1" smtClean="0"/>
              <a:t>dần</a:t>
            </a:r>
            <a:endParaRPr lang="en-US" dirty="0"/>
          </a:p>
        </p:txBody>
      </p:sp>
      <p:pic>
        <p:nvPicPr>
          <p:cNvPr id="4" name="Picture 3"/>
          <p:cNvPicPr>
            <a:picLocks noChangeAspect="1"/>
          </p:cNvPicPr>
          <p:nvPr/>
        </p:nvPicPr>
        <p:blipFill>
          <a:blip r:embed="rId2"/>
          <a:stretch>
            <a:fillRect/>
          </a:stretch>
        </p:blipFill>
        <p:spPr>
          <a:xfrm>
            <a:off x="3196828" y="2457866"/>
            <a:ext cx="2750344" cy="1950244"/>
          </a:xfrm>
          <a:prstGeom prst="rect">
            <a:avLst/>
          </a:prstGeom>
        </p:spPr>
      </p:pic>
    </p:spTree>
    <p:extLst>
      <p:ext uri="{BB962C8B-B14F-4D97-AF65-F5344CB8AC3E}">
        <p14:creationId xmlns:p14="http://schemas.microsoft.com/office/powerpoint/2010/main" val="18009813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1: Bài tập và thảo luận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extLst>
      <p:ext uri="{BB962C8B-B14F-4D97-AF65-F5344CB8AC3E}">
        <p14:creationId xmlns:p14="http://schemas.microsoft.com/office/powerpoint/2010/main" val="3073463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Giới thiệu mentor </a:t>
            </a:r>
            <a:endParaRPr/>
          </a:p>
        </p:txBody>
      </p:sp>
      <p:sp>
        <p:nvSpPr>
          <p:cNvPr id="180" name="Google Shape;180;p2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181" name="Google Shape;181;p27"/>
          <p:cNvGrpSpPr/>
          <p:nvPr/>
        </p:nvGrpSpPr>
        <p:grpSpPr>
          <a:xfrm>
            <a:off x="398425" y="871200"/>
            <a:ext cx="2282400" cy="3922525"/>
            <a:chOff x="1034825" y="1176000"/>
            <a:chExt cx="2282400" cy="3922525"/>
          </a:xfrm>
        </p:grpSpPr>
        <p:pic>
          <p:nvPicPr>
            <p:cNvPr id="182" name="Google Shape;182;p27"/>
            <p:cNvPicPr preferRelativeResize="0"/>
            <p:nvPr/>
          </p:nvPicPr>
          <p:blipFill rotWithShape="1">
            <a:blip r:embed="rId3">
              <a:alphaModFix/>
            </a:blip>
            <a:srcRect t="25417"/>
            <a:stretch/>
          </p:blipFill>
          <p:spPr>
            <a:xfrm>
              <a:off x="1307725" y="1579350"/>
              <a:ext cx="1736600" cy="2561726"/>
            </a:xfrm>
            <a:prstGeom prst="rect">
              <a:avLst/>
            </a:prstGeom>
            <a:noFill/>
            <a:ln>
              <a:noFill/>
            </a:ln>
          </p:spPr>
        </p:pic>
        <p:sp>
          <p:nvSpPr>
            <p:cNvPr id="183" name="Google Shape;183;p27"/>
            <p:cNvSpPr txBox="1"/>
            <p:nvPr/>
          </p:nvSpPr>
          <p:spPr>
            <a:xfrm>
              <a:off x="1189650" y="1176000"/>
              <a:ext cx="1962000" cy="3693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Trương Quang Vương</a:t>
              </a:r>
              <a:endParaRPr sz="1200" b="1"/>
            </a:p>
            <a:p>
              <a:pPr marL="0" lvl="0" indent="0" algn="ctr" rtl="0">
                <a:spcBef>
                  <a:spcPts val="0"/>
                </a:spcBef>
                <a:spcAft>
                  <a:spcPts val="0"/>
                </a:spcAft>
                <a:buNone/>
              </a:pPr>
              <a:r>
                <a:rPr lang="en" sz="1200"/>
                <a:t>Cử Nhân CNTT - ĐH FPT</a:t>
              </a:r>
              <a:endParaRPr sz="1200"/>
            </a:p>
          </p:txBody>
        </p:sp>
        <p:sp>
          <p:nvSpPr>
            <p:cNvPr id="184" name="Google Shape;184;p27"/>
            <p:cNvSpPr txBox="1"/>
            <p:nvPr/>
          </p:nvSpPr>
          <p:spPr>
            <a:xfrm>
              <a:off x="1034825" y="4175125"/>
              <a:ext cx="22824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dk1"/>
                  </a:solidFill>
                </a:rPr>
                <a:t>Bạn Vương vốn là mentor mảng lập trình web, nhưng về sau lại nhìn thấy sự hấp dẫn và bén duyên với mảng DS</a:t>
              </a:r>
              <a:endParaRPr sz="1000">
                <a:solidFill>
                  <a:schemeClr val="dk1"/>
                </a:solidFill>
              </a:endParaRPr>
            </a:p>
            <a:p>
              <a:pPr marL="0" lvl="0" indent="0" algn="l" rtl="0">
                <a:spcBef>
                  <a:spcPts val="0"/>
                </a:spcBef>
                <a:spcAft>
                  <a:spcPts val="0"/>
                </a:spcAft>
                <a:buNone/>
              </a:pPr>
              <a:r>
                <a:rPr lang="en" sz="1000">
                  <a:solidFill>
                    <a:srgbClr val="0B5394"/>
                  </a:solidFill>
                </a:rPr>
                <a:t>Facebook: Vuong Truong </a:t>
              </a:r>
              <a:endParaRPr sz="1000">
                <a:solidFill>
                  <a:srgbClr val="0B5394"/>
                </a:solidFill>
              </a:endParaRPr>
            </a:p>
            <a:p>
              <a:pPr marL="0" lvl="0" indent="0" algn="l" rtl="0">
                <a:spcBef>
                  <a:spcPts val="0"/>
                </a:spcBef>
                <a:spcAft>
                  <a:spcPts val="0"/>
                </a:spcAft>
                <a:buNone/>
              </a:pPr>
              <a:r>
                <a:rPr lang="en" sz="1000" u="sng">
                  <a:solidFill>
                    <a:srgbClr val="0097A7"/>
                  </a:solidFil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https://www.facebook.com/quangvuong.truong.7334</a:t>
              </a:r>
              <a:r>
                <a:rPr lang="en" sz="1000">
                  <a:solidFill>
                    <a:srgbClr val="0B5394"/>
                  </a:solidFill>
                </a:rPr>
                <a:t> </a:t>
              </a:r>
              <a:endParaRPr sz="1000">
                <a:solidFill>
                  <a:srgbClr val="0B5394"/>
                </a:solidFill>
              </a:endParaRPr>
            </a:p>
          </p:txBody>
        </p:sp>
      </p:grpSp>
      <p:grpSp>
        <p:nvGrpSpPr>
          <p:cNvPr id="185" name="Google Shape;185;p27"/>
          <p:cNvGrpSpPr/>
          <p:nvPr/>
        </p:nvGrpSpPr>
        <p:grpSpPr>
          <a:xfrm>
            <a:off x="5922925" y="732300"/>
            <a:ext cx="2701925" cy="3951050"/>
            <a:chOff x="831125" y="897825"/>
            <a:chExt cx="2701925" cy="3951050"/>
          </a:xfrm>
        </p:grpSpPr>
        <p:sp>
          <p:nvSpPr>
            <p:cNvPr id="186" name="Google Shape;186;p27"/>
            <p:cNvSpPr txBox="1"/>
            <p:nvPr/>
          </p:nvSpPr>
          <p:spPr>
            <a:xfrm>
              <a:off x="831125" y="897825"/>
              <a:ext cx="26787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Mai Ngọc Kiên</a:t>
              </a:r>
              <a:endParaRPr sz="1200" b="1"/>
            </a:p>
            <a:p>
              <a:pPr marL="0" lvl="0" indent="0" algn="ctr" rtl="0">
                <a:spcBef>
                  <a:spcPts val="0"/>
                </a:spcBef>
                <a:spcAft>
                  <a:spcPts val="0"/>
                </a:spcAft>
                <a:buNone/>
              </a:pPr>
              <a:r>
                <a:rPr lang="en" sz="1200"/>
                <a:t>Thạc sĩ Khoa học Dữ liệu</a:t>
              </a:r>
              <a:endParaRPr sz="1200"/>
            </a:p>
            <a:p>
              <a:pPr marL="0" lvl="0" indent="0" algn="ctr" rtl="0">
                <a:spcBef>
                  <a:spcPts val="0"/>
                </a:spcBef>
                <a:spcAft>
                  <a:spcPts val="0"/>
                </a:spcAft>
                <a:buNone/>
              </a:pPr>
              <a:r>
                <a:rPr lang="en" sz="1200"/>
                <a:t>ĐH UST - Học viện KISTI (Hàn Quốc)</a:t>
              </a:r>
              <a:endParaRPr sz="1200"/>
            </a:p>
          </p:txBody>
        </p:sp>
        <p:sp>
          <p:nvSpPr>
            <p:cNvPr id="187" name="Google Shape;187;p27"/>
            <p:cNvSpPr txBox="1"/>
            <p:nvPr/>
          </p:nvSpPr>
          <p:spPr>
            <a:xfrm>
              <a:off x="1009750" y="3925475"/>
              <a:ext cx="25233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Anh Kiên từng là cựu "vận động viên" leo núi chương trình Đường lên đỉnh Olympia. Sau khi tốt nghiệp, anh trở về VN và hiện đang là Data Engineer ở Tiki.</a:t>
              </a:r>
              <a:endParaRPr sz="1000"/>
            </a:p>
            <a:p>
              <a:pPr marL="0" lvl="0" indent="0" algn="l" rtl="0">
                <a:spcBef>
                  <a:spcPts val="0"/>
                </a:spcBef>
                <a:spcAft>
                  <a:spcPts val="0"/>
                </a:spcAft>
                <a:buNone/>
              </a:pPr>
              <a:r>
                <a:rPr lang="en" sz="1000">
                  <a:solidFill>
                    <a:srgbClr val="0B5394"/>
                  </a:solidFill>
                </a:rPr>
                <a:t>Facebook: Kien Mai Ngoc</a:t>
              </a:r>
              <a:endParaRPr sz="1000">
                <a:solidFill>
                  <a:srgbClr val="0B5394"/>
                </a:solidFill>
              </a:endParaRPr>
            </a:p>
            <a:p>
              <a:pPr marL="0" lvl="0" indent="0" algn="l" rtl="0">
                <a:spcBef>
                  <a:spcPts val="0"/>
                </a:spcBef>
                <a:spcAft>
                  <a:spcPts val="0"/>
                </a:spcAft>
                <a:buNone/>
              </a:pPr>
              <a:r>
                <a:rPr lang="en" sz="1000" u="sng">
                  <a:solidFill>
                    <a:srgbClr val="0097A7"/>
                  </a:solidFil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https://www.facebook.com/hamsterviel.kien</a:t>
              </a:r>
              <a:r>
                <a:rPr lang="en" sz="1000">
                  <a:solidFill>
                    <a:srgbClr val="0B5394"/>
                  </a:solidFill>
                </a:rPr>
                <a:t>  </a:t>
              </a:r>
              <a:endParaRPr sz="1000">
                <a:solidFill>
                  <a:srgbClr val="0B5394"/>
                </a:solidFill>
              </a:endParaRPr>
            </a:p>
          </p:txBody>
        </p:sp>
        <p:pic>
          <p:nvPicPr>
            <p:cNvPr id="188" name="Google Shape;188;p27"/>
            <p:cNvPicPr preferRelativeResize="0"/>
            <p:nvPr/>
          </p:nvPicPr>
          <p:blipFill>
            <a:blip r:embed="rId6">
              <a:alphaModFix/>
            </a:blip>
            <a:stretch>
              <a:fillRect/>
            </a:stretch>
          </p:blipFill>
          <p:spPr>
            <a:xfrm>
              <a:off x="1146725" y="1604325"/>
              <a:ext cx="2168751" cy="2168751"/>
            </a:xfrm>
            <a:prstGeom prst="rect">
              <a:avLst/>
            </a:prstGeom>
            <a:noFill/>
            <a:ln>
              <a:noFill/>
            </a:ln>
          </p:spPr>
        </p:pic>
      </p:grpSp>
      <p:grpSp>
        <p:nvGrpSpPr>
          <p:cNvPr id="189" name="Google Shape;189;p27"/>
          <p:cNvGrpSpPr/>
          <p:nvPr/>
        </p:nvGrpSpPr>
        <p:grpSpPr>
          <a:xfrm>
            <a:off x="2983225" y="797775"/>
            <a:ext cx="2711100" cy="3974300"/>
            <a:chOff x="3059425" y="797775"/>
            <a:chExt cx="2711100" cy="3974300"/>
          </a:xfrm>
        </p:grpSpPr>
        <p:pic>
          <p:nvPicPr>
            <p:cNvPr id="190" name="Google Shape;190;p27"/>
            <p:cNvPicPr preferRelativeResize="0"/>
            <p:nvPr/>
          </p:nvPicPr>
          <p:blipFill rotWithShape="1">
            <a:blip r:embed="rId7">
              <a:alphaModFix/>
            </a:blip>
            <a:srcRect b="13494"/>
            <a:stretch/>
          </p:blipFill>
          <p:spPr>
            <a:xfrm>
              <a:off x="3457800" y="1474312"/>
              <a:ext cx="1843550" cy="2134575"/>
            </a:xfrm>
            <a:prstGeom prst="rect">
              <a:avLst/>
            </a:prstGeom>
            <a:noFill/>
            <a:ln>
              <a:noFill/>
            </a:ln>
          </p:spPr>
        </p:pic>
        <p:sp>
          <p:nvSpPr>
            <p:cNvPr id="191" name="Google Shape;191;p27"/>
            <p:cNvSpPr txBox="1"/>
            <p:nvPr/>
          </p:nvSpPr>
          <p:spPr>
            <a:xfrm>
              <a:off x="3059425" y="3694475"/>
              <a:ext cx="2711100" cy="1077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Bạn Tú là học viên khóa đầu tiên của chương trình đào tạo này, và là một trong những học viên xuất sắc nhất. Tú đã được nhận vào làm DA ở một công ty tài chính sau khóa học, và được mời ở lại làm mentor.</a:t>
              </a:r>
              <a:endParaRPr sz="1000"/>
            </a:p>
            <a:p>
              <a:pPr marL="0" lvl="0" indent="0" algn="l" rtl="0">
                <a:spcBef>
                  <a:spcPts val="0"/>
                </a:spcBef>
                <a:spcAft>
                  <a:spcPts val="0"/>
                </a:spcAft>
                <a:buNone/>
              </a:pPr>
              <a:r>
                <a:rPr lang="en" sz="1000">
                  <a:solidFill>
                    <a:srgbClr val="0B5394"/>
                  </a:solidFill>
                </a:rPr>
                <a:t>Facebook: Hoàng Tú Nguyễn</a:t>
              </a:r>
              <a:endParaRPr sz="1000">
                <a:solidFill>
                  <a:srgbClr val="0B5394"/>
                </a:solidFill>
              </a:endParaRPr>
            </a:p>
            <a:p>
              <a:pPr marL="0" lvl="0" indent="0" algn="l" rtl="0">
                <a:spcBef>
                  <a:spcPts val="0"/>
                </a:spcBef>
                <a:spcAft>
                  <a:spcPts val="0"/>
                </a:spcAft>
                <a:buNone/>
              </a:pPr>
              <a:r>
                <a:rPr lang="en" sz="1000" u="sng">
                  <a:solidFill>
                    <a:srgbClr val="0097A7"/>
                  </a:solidFill>
                  <a:hlinkClick r:id="rId8">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https://www.facebook.com/hoangtu.nguyen.980</a:t>
              </a:r>
              <a:r>
                <a:rPr lang="en" sz="1000">
                  <a:solidFill>
                    <a:srgbClr val="000000"/>
                  </a:solidFill>
                </a:rPr>
                <a:t> </a:t>
              </a:r>
              <a:endParaRPr sz="1000">
                <a:solidFill>
                  <a:srgbClr val="0B5394"/>
                </a:solidFill>
              </a:endParaRPr>
            </a:p>
          </p:txBody>
        </p:sp>
        <p:sp>
          <p:nvSpPr>
            <p:cNvPr id="192" name="Google Shape;192;p27"/>
            <p:cNvSpPr txBox="1"/>
            <p:nvPr/>
          </p:nvSpPr>
          <p:spPr>
            <a:xfrm>
              <a:off x="3281350" y="797775"/>
              <a:ext cx="21792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Nguyễn Hoàng Tú</a:t>
              </a:r>
              <a:endParaRPr sz="1200" b="1"/>
            </a:p>
            <a:p>
              <a:pPr marL="0" lvl="0" indent="0" algn="ctr" rtl="0">
                <a:spcBef>
                  <a:spcPts val="0"/>
                </a:spcBef>
                <a:spcAft>
                  <a:spcPts val="0"/>
                </a:spcAft>
                <a:buNone/>
              </a:pPr>
              <a:r>
                <a:rPr lang="en" sz="1200"/>
                <a:t>Kỹ sư Điều khiển Tự động</a:t>
              </a:r>
              <a:endParaRPr sz="1200"/>
            </a:p>
            <a:p>
              <a:pPr marL="0" lvl="0" indent="0" algn="ctr" rtl="0">
                <a:spcBef>
                  <a:spcPts val="0"/>
                </a:spcBef>
                <a:spcAft>
                  <a:spcPts val="0"/>
                </a:spcAft>
                <a:buNone/>
              </a:pPr>
              <a:r>
                <a:rPr lang="en" sz="1200"/>
                <a:t>ĐH Bách Khoa Tp. HCM</a:t>
              </a:r>
              <a:endParaRPr sz="1200"/>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dirty="0" smtClean="0"/>
              <a:t>Tóm tắt</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spTree>
    <p:extLst>
      <p:ext uri="{BB962C8B-B14F-4D97-AF65-F5344CB8AC3E}">
        <p14:creationId xmlns:p14="http://schemas.microsoft.com/office/powerpoint/2010/main" val="33421549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dirty="0" smtClean="0"/>
              <a:t>Tóm tắt</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spTree>
    <p:extLst>
      <p:ext uri="{BB962C8B-B14F-4D97-AF65-F5344CB8AC3E}">
        <p14:creationId xmlns:p14="http://schemas.microsoft.com/office/powerpoint/2010/main" val="7449637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8"/>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Clr>
                <a:schemeClr val="dk1"/>
              </a:buClr>
              <a:buSzPct val="40740"/>
              <a:buFont typeface="Arial"/>
              <a:buNone/>
            </a:pPr>
            <a:r>
              <a:rPr lang="en"/>
              <a:t>Thảo Luận &amp; Hỏi Đáp </a:t>
            </a:r>
            <a:endParaRPr/>
          </a:p>
        </p:txBody>
      </p:sp>
      <p:sp>
        <p:nvSpPr>
          <p:cNvPr id="198" name="Google Shape;198;p2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42</a:t>
            </a:fld>
            <a:endParaRPr/>
          </a:p>
        </p:txBody>
      </p:sp>
      <p:sp>
        <p:nvSpPr>
          <p:cNvPr id="199" name="Google Shape;199;p28"/>
          <p:cNvSpPr txBox="1"/>
          <p:nvPr/>
        </p:nvSpPr>
        <p:spPr>
          <a:xfrm>
            <a:off x="2050338" y="825575"/>
            <a:ext cx="50433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b="1">
                <a:solidFill>
                  <a:srgbClr val="0000FF"/>
                </a:solidFill>
              </a:rPr>
              <a:t>THANK YOU!</a:t>
            </a:r>
            <a:endParaRPr sz="3600">
              <a:solidFill>
                <a:srgbClr val="0000FF"/>
              </a:solidFill>
            </a:endParaRPr>
          </a:p>
        </p:txBody>
      </p:sp>
      <p:sp>
        <p:nvSpPr>
          <p:cNvPr id="200" name="Google Shape;200;p28"/>
          <p:cNvSpPr/>
          <p:nvPr/>
        </p:nvSpPr>
        <p:spPr>
          <a:xfrm>
            <a:off x="209175" y="127000"/>
            <a:ext cx="702300" cy="435300"/>
          </a:xfrm>
          <a:prstGeom prst="rect">
            <a:avLst/>
          </a:prstGeom>
          <a:solidFill>
            <a:srgbClr val="4A86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rPr>
              <a:t>4</a:t>
            </a:r>
            <a:endParaRPr sz="2000" b="1">
              <a:solidFill>
                <a:schemeClr val="lt1"/>
              </a:solidFill>
            </a:endParaRPr>
          </a:p>
        </p:txBody>
      </p:sp>
      <p:pic>
        <p:nvPicPr>
          <p:cNvPr id="201" name="Google Shape;201;p28"/>
          <p:cNvPicPr preferRelativeResize="0"/>
          <p:nvPr/>
        </p:nvPicPr>
        <p:blipFill>
          <a:blip r:embed="rId3">
            <a:alphaModFix/>
          </a:blip>
          <a:stretch>
            <a:fillRect/>
          </a:stretch>
        </p:blipFill>
        <p:spPr>
          <a:xfrm>
            <a:off x="1939062" y="1905863"/>
            <a:ext cx="5265864" cy="194898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Learning rate</a:t>
            </a:r>
            <a:endParaRPr lang="en-US" dirty="0"/>
          </a:p>
        </p:txBody>
      </p:sp>
      <p:pic>
        <p:nvPicPr>
          <p:cNvPr id="3074" name="Picture 2" descr="https://miro.medium.com/max/1400/1*Ps4nAot7XQm8ixybzCA_B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726" y="1511018"/>
            <a:ext cx="6291997" cy="2432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098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b="1"/>
              <a:t>Nội dung</a:t>
            </a:r>
            <a:endParaRPr b="1"/>
          </a:p>
        </p:txBody>
      </p:sp>
      <p:sp>
        <p:nvSpPr>
          <p:cNvPr id="124" name="Google Shape;124;p2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125" name="Google Shape;125;p21"/>
          <p:cNvSpPr txBox="1">
            <a:spLocks noGrp="1"/>
          </p:cNvSpPr>
          <p:nvPr>
            <p:ph type="body" idx="4294967295"/>
          </p:nvPr>
        </p:nvSpPr>
        <p:spPr>
          <a:xfrm>
            <a:off x="1792950" y="1875124"/>
            <a:ext cx="5715000" cy="1708047"/>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1155CC"/>
              </a:buClr>
              <a:buSzPts val="2000"/>
              <a:buAutoNum type="arabicPeriod"/>
            </a:pPr>
            <a:r>
              <a:rPr lang="en-US" sz="2000" b="1" dirty="0" smtClean="0"/>
              <a:t>Logistic regression</a:t>
            </a:r>
            <a:endParaRPr lang="vi-VN" sz="2000" b="1" dirty="0" smtClean="0"/>
          </a:p>
          <a:p>
            <a:pPr marL="457200" lvl="0" indent="-355600" algn="l" rtl="0">
              <a:spcBef>
                <a:spcPts val="0"/>
              </a:spcBef>
              <a:spcAft>
                <a:spcPts val="0"/>
              </a:spcAft>
              <a:buClr>
                <a:srgbClr val="1155CC"/>
              </a:buClr>
              <a:buSzPts val="2000"/>
              <a:buAutoNum type="arabicPeriod"/>
            </a:pPr>
            <a:r>
              <a:rPr lang="en-US" sz="2000" b="1" dirty="0" smtClean="0">
                <a:solidFill>
                  <a:srgbClr val="1155CC"/>
                </a:solidFill>
              </a:rPr>
              <a:t>Neural Network</a:t>
            </a:r>
            <a:endParaRPr lang="vi-VN" sz="2000" b="1" dirty="0" smtClean="0">
              <a:solidFill>
                <a:srgbClr val="1155CC"/>
              </a:solidFill>
            </a:endParaRPr>
          </a:p>
          <a:p>
            <a:pPr marL="457200" lvl="0" indent="-355600" algn="l" rtl="0">
              <a:spcBef>
                <a:spcPts val="0"/>
              </a:spcBef>
              <a:spcAft>
                <a:spcPts val="0"/>
              </a:spcAft>
              <a:buClr>
                <a:srgbClr val="1155CC"/>
              </a:buClr>
              <a:buSzPts val="2000"/>
              <a:buAutoNum type="arabicPeriod"/>
            </a:pPr>
            <a:r>
              <a:rPr lang="en-US" sz="2000" b="1" dirty="0" err="1" smtClean="0"/>
              <a:t>Tối</a:t>
            </a:r>
            <a:r>
              <a:rPr lang="en-US" sz="2000" b="1" dirty="0" smtClean="0"/>
              <a:t> </a:t>
            </a:r>
            <a:r>
              <a:rPr lang="en-US" sz="2000" b="1" dirty="0" err="1" smtClean="0"/>
              <a:t>ưu</a:t>
            </a:r>
            <a:r>
              <a:rPr lang="en-US" sz="2000" b="1" dirty="0" smtClean="0"/>
              <a:t> </a:t>
            </a:r>
            <a:r>
              <a:rPr lang="en-US" sz="2000" b="1" dirty="0" err="1" smtClean="0"/>
              <a:t>hoá</a:t>
            </a:r>
            <a:r>
              <a:rPr lang="en-US" sz="2000" b="1" dirty="0" smtClean="0"/>
              <a:t> (optimization)</a:t>
            </a:r>
          </a:p>
          <a:p>
            <a:pPr marL="457200" lvl="0" indent="-355600" algn="l" rtl="0">
              <a:spcBef>
                <a:spcPts val="0"/>
              </a:spcBef>
              <a:spcAft>
                <a:spcPts val="0"/>
              </a:spcAft>
              <a:buClr>
                <a:srgbClr val="1155CC"/>
              </a:buClr>
              <a:buSzPts val="2000"/>
              <a:buAutoNum type="arabicPeriod"/>
            </a:pPr>
            <a:r>
              <a:rPr lang="en" sz="2000" b="1" dirty="0" smtClean="0">
                <a:solidFill>
                  <a:srgbClr val="1155CC"/>
                </a:solidFill>
              </a:rPr>
              <a:t>Bài </a:t>
            </a:r>
            <a:r>
              <a:rPr lang="en" sz="2000" b="1" dirty="0">
                <a:solidFill>
                  <a:srgbClr val="1155CC"/>
                </a:solidFill>
              </a:rPr>
              <a:t>tập &amp; Thảo Luận</a:t>
            </a:r>
            <a:endParaRPr sz="2000" b="1" dirty="0">
              <a:solidFill>
                <a:srgbClr val="1155CC"/>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1: </a:t>
            </a:r>
            <a:r>
              <a:rPr lang="en-US" dirty="0" smtClean="0"/>
              <a:t>Logistic regression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r>
              <a:rPr lang="vi-VN" dirty="0" smtClean="0"/>
              <a:t>Đề cương khoá học</a:t>
            </a:r>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3352100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fr-FR" dirty="0" err="1" smtClean="0"/>
              <a:t>Phân</a:t>
            </a:r>
            <a:r>
              <a:rPr lang="fr-FR" dirty="0" smtClean="0"/>
              <a:t> </a:t>
            </a:r>
            <a:r>
              <a:rPr lang="fr-FR" dirty="0" err="1" smtClean="0"/>
              <a:t>loại</a:t>
            </a:r>
            <a:r>
              <a:rPr lang="fr-FR" dirty="0" smtClean="0"/>
              <a:t> </a:t>
            </a:r>
            <a:r>
              <a:rPr lang="fr-FR" dirty="0" err="1" smtClean="0"/>
              <a:t>nhị</a:t>
            </a:r>
            <a:r>
              <a:rPr lang="fr-FR" dirty="0" smtClean="0"/>
              <a:t> </a:t>
            </a:r>
            <a:r>
              <a:rPr lang="fr-FR" dirty="0" err="1"/>
              <a:t>phân</a:t>
            </a:r>
            <a:r>
              <a:rPr lang="fr-FR" dirty="0"/>
              <a:t> </a:t>
            </a:r>
            <a:r>
              <a:rPr lang="fr-FR" dirty="0" smtClean="0"/>
              <a:t>(</a:t>
            </a:r>
            <a:r>
              <a:rPr lang="fr-FR" dirty="0" err="1" smtClean="0"/>
              <a:t>binary</a:t>
            </a:r>
            <a:r>
              <a:rPr lang="fr-FR" dirty="0" smtClean="0"/>
              <a:t> classification)</a:t>
            </a:r>
            <a:endParaRPr lang="en-US" dirty="0"/>
          </a:p>
        </p:txBody>
      </p:sp>
      <p:pic>
        <p:nvPicPr>
          <p:cNvPr id="1028" name="Picture 4" descr="Machine Learning by Tutorials, Chapter 2: Getting Started with Image  Classification | raywenderlich.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0725" y="1122607"/>
            <a:ext cx="3750736" cy="210137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to Convert an RGB Image to Graysca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0389" y="3004849"/>
            <a:ext cx="1680274" cy="1612273"/>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p:cNvSpPr>
            <a:spLocks noGrp="1"/>
          </p:cNvSpPr>
          <p:nvPr>
            <p:ph type="body" idx="1"/>
          </p:nvPr>
        </p:nvSpPr>
        <p:spPr>
          <a:xfrm>
            <a:off x="189055" y="1466870"/>
            <a:ext cx="4144470" cy="2132081"/>
          </a:xfrm>
        </p:spPr>
        <p:txBody>
          <a:bodyPr/>
          <a:lstStyle/>
          <a:p>
            <a:pPr marL="285750" indent="-285750">
              <a:buFont typeface="Arial" panose="020B0604020202020204" pitchFamily="34" charset="0"/>
              <a:buChar char="•"/>
            </a:pPr>
            <a:r>
              <a:rPr lang="en-US" dirty="0" err="1" smtClean="0"/>
              <a:t>Đầu</a:t>
            </a:r>
            <a:r>
              <a:rPr lang="en-US" dirty="0" smtClean="0"/>
              <a:t> </a:t>
            </a:r>
            <a:r>
              <a:rPr lang="en-US" dirty="0" err="1" smtClean="0"/>
              <a:t>vào</a:t>
            </a:r>
            <a:r>
              <a:rPr lang="en-US" dirty="0" smtClean="0"/>
              <a:t> </a:t>
            </a:r>
            <a:r>
              <a:rPr lang="en-US" dirty="0" err="1" smtClean="0"/>
              <a:t>là</a:t>
            </a:r>
            <a:r>
              <a:rPr lang="en-US" dirty="0" smtClean="0"/>
              <a:t> </a:t>
            </a:r>
            <a:r>
              <a:rPr lang="en-US" dirty="0" err="1" smtClean="0"/>
              <a:t>một</a:t>
            </a:r>
            <a:r>
              <a:rPr lang="en-US" dirty="0" smtClean="0"/>
              <a:t> ma </a:t>
            </a:r>
            <a:r>
              <a:rPr lang="en-US" dirty="0" err="1" smtClean="0"/>
              <a:t>trận</a:t>
            </a:r>
            <a:r>
              <a:rPr lang="en-US" dirty="0" smtClean="0"/>
              <a:t> </a:t>
            </a:r>
            <a:r>
              <a:rPr lang="en-US" dirty="0" err="1" smtClean="0"/>
              <a:t>nhiều</a:t>
            </a:r>
            <a:r>
              <a:rPr lang="en-US" dirty="0" smtClean="0"/>
              <a:t> </a:t>
            </a:r>
            <a:r>
              <a:rPr lang="en-US" dirty="0" err="1" smtClean="0"/>
              <a:t>chiều</a:t>
            </a: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err="1" smtClean="0"/>
              <a:t>Đầu</a:t>
            </a:r>
            <a:r>
              <a:rPr lang="en-US" dirty="0" smtClean="0"/>
              <a:t> </a:t>
            </a:r>
            <a:r>
              <a:rPr lang="en-US" dirty="0" err="1" smtClean="0"/>
              <a:t>ra</a:t>
            </a:r>
            <a:r>
              <a:rPr lang="en-US" dirty="0" smtClean="0"/>
              <a:t> </a:t>
            </a:r>
            <a:r>
              <a:rPr lang="en-US" dirty="0" err="1" smtClean="0"/>
              <a:t>là</a:t>
            </a:r>
            <a:r>
              <a:rPr lang="en-US" dirty="0" smtClean="0"/>
              <a:t> 1 </a:t>
            </a:r>
            <a:r>
              <a:rPr lang="en-US" dirty="0" err="1" smtClean="0"/>
              <a:t>giá</a:t>
            </a:r>
            <a:r>
              <a:rPr lang="en-US" dirty="0" smtClean="0"/>
              <a:t> </a:t>
            </a:r>
            <a:r>
              <a:rPr lang="en-US" dirty="0" err="1" smtClean="0"/>
              <a:t>trị</a:t>
            </a:r>
            <a:r>
              <a:rPr lang="en-US" dirty="0" smtClean="0"/>
              <a:t> 0 </a:t>
            </a:r>
            <a:r>
              <a:rPr lang="en-US" dirty="0" err="1" smtClean="0"/>
              <a:t>hoặc</a:t>
            </a:r>
            <a:r>
              <a:rPr lang="en-US" dirty="0" smtClean="0"/>
              <a:t> 1 </a:t>
            </a:r>
            <a:r>
              <a:rPr lang="en-US" dirty="0" err="1" smtClean="0"/>
              <a:t>ứng</a:t>
            </a:r>
            <a:r>
              <a:rPr lang="en-US" dirty="0" smtClean="0"/>
              <a:t> </a:t>
            </a:r>
            <a:r>
              <a:rPr lang="en-US" dirty="0" err="1" smtClean="0"/>
              <a:t>với</a:t>
            </a:r>
            <a:r>
              <a:rPr lang="en-US" dirty="0" smtClean="0"/>
              <a:t> 2 </a:t>
            </a:r>
            <a:r>
              <a:rPr lang="en-US" dirty="0" err="1" smtClean="0"/>
              <a:t>lớp</a:t>
            </a:r>
            <a:r>
              <a:rPr lang="en-US" dirty="0" smtClean="0"/>
              <a:t> (class)</a:t>
            </a:r>
            <a:endParaRPr lang="en-US" dirty="0"/>
          </a:p>
        </p:txBody>
      </p:sp>
    </p:spTree>
    <p:extLst>
      <p:ext uri="{BB962C8B-B14F-4D97-AF65-F5344CB8AC3E}">
        <p14:creationId xmlns:p14="http://schemas.microsoft.com/office/powerpoint/2010/main" val="1702917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Thuật</a:t>
            </a:r>
            <a:r>
              <a:rPr lang="fr-FR" dirty="0" smtClean="0"/>
              <a:t> </a:t>
            </a:r>
            <a:r>
              <a:rPr lang="fr-FR" dirty="0" err="1" smtClean="0"/>
              <a:t>toán</a:t>
            </a:r>
            <a:r>
              <a:rPr lang="fr-FR" dirty="0" smtClean="0"/>
              <a:t> </a:t>
            </a:r>
            <a:r>
              <a:rPr lang="fr-FR" dirty="0" err="1" smtClean="0"/>
              <a:t>logistic</a:t>
            </a:r>
            <a:r>
              <a:rPr lang="fr-FR" dirty="0" smtClean="0"/>
              <a:t> </a:t>
            </a:r>
            <a:r>
              <a:rPr lang="fr-FR" dirty="0" err="1" smtClean="0"/>
              <a:t>regression</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0448" y="2850474"/>
            <a:ext cx="4390004" cy="1976231"/>
          </a:xfrm>
          <a:prstGeom prst="rect">
            <a:avLst/>
          </a:prstGeom>
        </p:spPr>
      </p:pic>
      <mc:AlternateContent xmlns:mc="http://schemas.openxmlformats.org/markup-compatibility/2006" xmlns:a14="http://schemas.microsoft.com/office/drawing/2010/main">
        <mc:Choice Requires="a14">
          <p:sp>
            <p:nvSpPr>
              <p:cNvPr id="5" name="Text Placeholder 2"/>
              <p:cNvSpPr>
                <a:spLocks noGrp="1"/>
              </p:cNvSpPr>
              <p:nvPr>
                <p:ph type="body" idx="1"/>
              </p:nvPr>
            </p:nvSpPr>
            <p:spPr>
              <a:xfrm>
                <a:off x="513669" y="718393"/>
                <a:ext cx="7811624" cy="2132081"/>
              </a:xfrm>
            </p:spPr>
            <p:txBody>
              <a:bodyPr/>
              <a:lstStyle/>
              <a:p>
                <a:pPr marL="285750" indent="-285750">
                  <a:buFont typeface="Arial" panose="020B0604020202020204" pitchFamily="34" charset="0"/>
                  <a:buChar char="•"/>
                </a:pPr>
                <a:r>
                  <a:rPr lang="en-US" dirty="0"/>
                  <a:t>Tại </a:t>
                </a:r>
                <a:r>
                  <a:rPr lang="en-US" dirty="0" err="1"/>
                  <a:t>sao</a:t>
                </a:r>
                <a:r>
                  <a:rPr lang="en-US" dirty="0"/>
                  <a:t> </a:t>
                </a:r>
                <a:r>
                  <a:rPr lang="en-US" dirty="0" err="1"/>
                  <a:t>không</a:t>
                </a:r>
                <a:r>
                  <a:rPr lang="en-US" dirty="0"/>
                  <a:t> dung linear regression </a:t>
                </a:r>
                <a:r>
                  <a:rPr lang="en-US" dirty="0" err="1"/>
                  <a:t>cho</a:t>
                </a:r>
                <a:r>
                  <a:rPr lang="en-US" dirty="0"/>
                  <a:t> </a:t>
                </a:r>
                <a:r>
                  <a:rPr lang="en-US" dirty="0" err="1"/>
                  <a:t>bài</a:t>
                </a:r>
                <a:r>
                  <a:rPr lang="en-US" dirty="0"/>
                  <a:t> </a:t>
                </a:r>
                <a:r>
                  <a:rPr lang="en-US" dirty="0" err="1"/>
                  <a:t>toán</a:t>
                </a:r>
                <a:r>
                  <a:rPr lang="en-US" dirty="0"/>
                  <a:t> </a:t>
                </a:r>
                <a:r>
                  <a:rPr lang="en-US" dirty="0" err="1" smtClean="0"/>
                  <a:t>này</a:t>
                </a:r>
                <a:r>
                  <a:rPr lang="en-US" dirty="0" smtClean="0"/>
                  <a:t>?</a:t>
                </a:r>
              </a:p>
              <a:p>
                <a:pPr marL="285750" indent="-285750">
                  <a:buFont typeface="Arial" panose="020B0604020202020204" pitchFamily="34" charset="0"/>
                  <a:buChar char="•"/>
                </a:pPr>
                <a:r>
                  <a:rPr lang="en-US" dirty="0" err="1" smtClean="0"/>
                  <a:t>Mô</a:t>
                </a:r>
                <a:r>
                  <a:rPr lang="en-US" dirty="0" smtClean="0"/>
                  <a:t> </a:t>
                </a:r>
                <a:r>
                  <a:rPr lang="en-US" dirty="0" err="1" smtClean="0"/>
                  <a:t>hình</a:t>
                </a:r>
                <a:r>
                  <a:rPr lang="en-US" dirty="0" smtClean="0"/>
                  <a:t> logistic regression:</a:t>
                </a:r>
                <a:endParaRPr lang="en-US" dirty="0"/>
              </a:p>
              <a:p>
                <a:pPr marL="742950" lvl="5" indent="-285750">
                  <a:buFont typeface="Arial" panose="020B0604020202020204" pitchFamily="34" charset="0"/>
                  <a:buChar char="•"/>
                </a:pPr>
                <a:r>
                  <a:rPr lang="en-US" dirty="0" err="1"/>
                  <a:t>Đầu</a:t>
                </a:r>
                <a:r>
                  <a:rPr lang="en-US" dirty="0"/>
                  <a:t> </a:t>
                </a:r>
                <a:r>
                  <a:rPr lang="en-US" dirty="0" err="1"/>
                  <a:t>ra</a:t>
                </a:r>
                <a:r>
                  <a:rPr lang="en-US" dirty="0"/>
                  <a:t> 0 </a:t>
                </a:r>
                <a:r>
                  <a:rPr lang="en-US" dirty="0" err="1"/>
                  <a:t>hoặc</a:t>
                </a:r>
                <a:r>
                  <a:rPr lang="en-US" dirty="0"/>
                  <a:t> 1</a:t>
                </a:r>
              </a:p>
              <a:p>
                <a:pPr marL="742950" lvl="3" indent="-285750">
                  <a:buFont typeface="Arial" panose="020B0604020202020204" pitchFamily="34" charset="0"/>
                  <a:buChar char="•"/>
                </a:pPr>
                <a:r>
                  <a:rPr lang="en-US" dirty="0" err="1"/>
                  <a:t>Với</a:t>
                </a:r>
                <a:r>
                  <a:rPr lang="en-US" dirty="0"/>
                  <a:t> linear regression, ta </a:t>
                </a:r>
                <a:r>
                  <a:rPr lang="en-US" dirty="0" err="1"/>
                  <a:t>có</a:t>
                </a:r>
                <a:r>
                  <a:rPr lang="en-US" dirty="0"/>
                  <a:t> </a:t>
                </a:r>
                <a:r>
                  <a:rPr lang="en-US" dirty="0" smtClean="0"/>
                  <a:t>Y=WX+B</a:t>
                </a:r>
                <a:endParaRPr lang="en-US" dirty="0"/>
              </a:p>
              <a:p>
                <a:pPr marL="742950" lvl="3" indent="-285750">
                  <a:buFont typeface="Arial" panose="020B0604020202020204" pitchFamily="34" charset="0"/>
                  <a:buChar char="•"/>
                </a:pPr>
                <a:r>
                  <a:rPr lang="en-US" dirty="0" err="1"/>
                  <a:t>Để</a:t>
                </a:r>
                <a:r>
                  <a:rPr lang="en-US" dirty="0"/>
                  <a:t> </a:t>
                </a:r>
                <a:r>
                  <a:rPr lang="en-US" dirty="0" err="1"/>
                  <a:t>có</a:t>
                </a:r>
                <a:r>
                  <a:rPr lang="en-US" dirty="0"/>
                  <a:t> </a:t>
                </a:r>
                <a14:m>
                  <m:oMath xmlns:m="http://schemas.openxmlformats.org/officeDocument/2006/math">
                    <m:r>
                      <a:rPr lang="en-US" i="1">
                        <a:latin typeface="Cambria Math" panose="02040503050406030204" pitchFamily="18" charset="0"/>
                      </a:rPr>
                      <m:t>𝑌</m:t>
                    </m:r>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0,1</m:t>
                        </m:r>
                      </m:e>
                    </m:d>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oMath>
                </a14:m>
                <a:r>
                  <a:rPr lang="en-US" dirty="0"/>
                  <a:t>, ta </a:t>
                </a:r>
                <a:r>
                  <a:rPr lang="en-US" dirty="0" err="1"/>
                  <a:t>cần</a:t>
                </a:r>
                <a:r>
                  <a:rPr lang="en-US" dirty="0"/>
                  <a:t> </a:t>
                </a:r>
                <a:r>
                  <a:rPr lang="en-US" dirty="0" err="1"/>
                  <a:t>tính</a:t>
                </a:r>
                <a:endParaRPr lang="en-US" dirty="0"/>
              </a:p>
              <a:p>
                <a:pPr marL="1054100" lvl="2"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m:t>
                      </m:r>
                      <m:r>
                        <a:rPr lang="en-US" i="1">
                          <a:latin typeface="Cambria Math" panose="02040503050406030204" pitchFamily="18" charset="0"/>
                        </a:rPr>
                        <m:t>𝑠𝑖𝑔𝑚𝑜𝑖𝑑</m:t>
                      </m:r>
                      <m:d>
                        <m:dPr>
                          <m:ctrlPr>
                            <a:rPr lang="en-US" i="1">
                              <a:latin typeface="Cambria Math" panose="02040503050406030204" pitchFamily="18" charset="0"/>
                            </a:rPr>
                          </m:ctrlPr>
                        </m:dPr>
                        <m:e>
                          <m:r>
                            <a:rPr lang="en-US" i="1">
                              <a:latin typeface="Cambria Math" panose="02040503050406030204" pitchFamily="18" charset="0"/>
                            </a:rPr>
                            <m:t>𝑌</m:t>
                          </m:r>
                        </m:e>
                      </m:d>
                      <m:r>
                        <a:rPr lang="en-US" i="1">
                          <a:latin typeface="Cambria Math" panose="02040503050406030204" pitchFamily="18" charset="0"/>
                        </a:rPr>
                        <m:t>=</m:t>
                      </m:r>
                      <m:r>
                        <a:rPr lang="en-US" i="1">
                          <a:latin typeface="Cambria Math" panose="02040503050406030204" pitchFamily="18" charset="0"/>
                        </a:rPr>
                        <m:t>𝑠𝑖𝑔𝑚𝑜𝑖𝑑</m:t>
                      </m:r>
                      <m:r>
                        <a:rPr lang="en-US" i="1">
                          <a:latin typeface="Cambria Math" panose="02040503050406030204" pitchFamily="18" charset="0"/>
                        </a:rPr>
                        <m:t>(</m:t>
                      </m:r>
                      <m:r>
                        <a:rPr lang="en-US" i="1">
                          <a:latin typeface="Cambria Math" panose="02040503050406030204" pitchFamily="18" charset="0"/>
                        </a:rPr>
                        <m:t>𝑊𝑋</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oMath>
                  </m:oMathPara>
                </a14:m>
                <a:endParaRPr lang="en-US" dirty="0"/>
              </a:p>
            </p:txBody>
          </p:sp>
        </mc:Choice>
        <mc:Fallback xmlns="">
          <p:sp>
            <p:nvSpPr>
              <p:cNvPr id="5" name="Text Placeholder 2"/>
              <p:cNvSpPr>
                <a:spLocks noGrp="1" noRot="1" noChangeAspect="1" noMove="1" noResize="1" noEditPoints="1" noAdjustHandles="1" noChangeArrowheads="1" noChangeShapeType="1" noTextEdit="1"/>
              </p:cNvSpPr>
              <p:nvPr>
                <p:ph type="body" idx="1"/>
              </p:nvPr>
            </p:nvSpPr>
            <p:spPr>
              <a:xfrm>
                <a:off x="513669" y="718393"/>
                <a:ext cx="7811624" cy="2132081"/>
              </a:xfrm>
              <a:blipFill>
                <a:blip r:embed="rId3"/>
                <a:stretch>
                  <a:fillRect l="-468"/>
                </a:stretch>
              </a:blipFill>
            </p:spPr>
            <p:txBody>
              <a:bodyPr/>
              <a:lstStyle/>
              <a:p>
                <a:r>
                  <a:rPr lang="en-US">
                    <a:noFill/>
                  </a:rPr>
                  <a:t> </a:t>
                </a:r>
              </a:p>
            </p:txBody>
          </p:sp>
        </mc:Fallback>
      </mc:AlternateContent>
    </p:spTree>
    <p:extLst>
      <p:ext uri="{BB962C8B-B14F-4D97-AF65-F5344CB8AC3E}">
        <p14:creationId xmlns:p14="http://schemas.microsoft.com/office/powerpoint/2010/main" val="1156595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Hàm</a:t>
            </a:r>
            <a:r>
              <a:rPr lang="fr-FR" dirty="0" smtClean="0"/>
              <a:t> </a:t>
            </a:r>
            <a:r>
              <a:rPr lang="fr-FR" dirty="0" err="1" smtClean="0"/>
              <a:t>kích</a:t>
            </a:r>
            <a:r>
              <a:rPr lang="fr-FR" dirty="0" smtClean="0"/>
              <a:t> </a:t>
            </a:r>
            <a:r>
              <a:rPr lang="fr-FR" dirty="0" err="1" smtClean="0"/>
              <a:t>hoạt</a:t>
            </a:r>
            <a:r>
              <a:rPr lang="fr-FR" dirty="0" smtClean="0"/>
              <a:t> </a:t>
            </a:r>
            <a:r>
              <a:rPr lang="fr-FR" dirty="0" err="1" smtClean="0"/>
              <a:t>sigmoid</a:t>
            </a:r>
            <a:endParaRPr lang="en-US" dirty="0"/>
          </a:p>
        </p:txBody>
      </p:sp>
      <p:pic>
        <p:nvPicPr>
          <p:cNvPr id="2052" name="Picture 4" descr="https://miro.medium.com/max/700/1*RqXFpiNGwdiKBWyLJc_E7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6819" y="1812864"/>
            <a:ext cx="3699765" cy="170189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 Placeholder 2"/>
              <p:cNvSpPr>
                <a:spLocks noGrp="1"/>
              </p:cNvSpPr>
              <p:nvPr>
                <p:ph type="body" idx="1"/>
              </p:nvPr>
            </p:nvSpPr>
            <p:spPr>
              <a:xfrm>
                <a:off x="247855" y="1058635"/>
                <a:ext cx="4068964" cy="3967800"/>
              </a:xfrm>
            </p:spPr>
            <p:txBody>
              <a:bodyPr/>
              <a:lstStyle/>
              <a:p>
                <a:r>
                  <a:rPr lang="en-US" dirty="0">
                    <a:ea typeface="Cambria Math" panose="02040503050406030204" pitchFamily="18" charset="0"/>
                  </a:rPr>
                  <a:t>Công </a:t>
                </a:r>
                <a:r>
                  <a:rPr lang="en-US" dirty="0" err="1">
                    <a:ea typeface="Cambria Math" panose="02040503050406030204" pitchFamily="18" charset="0"/>
                  </a:rPr>
                  <a:t>thức</a:t>
                </a:r>
                <a:r>
                  <a:rPr lang="en-US" dirty="0">
                    <a:ea typeface="Cambria Math" panose="02040503050406030204" pitchFamily="18" charset="0"/>
                  </a:rPr>
                  <a:t> </a:t>
                </a:r>
                <a:r>
                  <a:rPr lang="en-US" dirty="0" err="1">
                    <a:ea typeface="Cambria Math" panose="02040503050406030204" pitchFamily="18" charset="0"/>
                  </a:rPr>
                  <a:t>hàm</a:t>
                </a:r>
                <a:r>
                  <a:rPr lang="en-US" dirty="0">
                    <a:ea typeface="Cambria Math" panose="02040503050406030204" pitchFamily="18" charset="0"/>
                  </a:rPr>
                  <a:t> sigmoid: </a:t>
                </a:r>
              </a:p>
              <a:p>
                <a:pPr marL="1143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𝑥</m:t>
                              </m:r>
                            </m:sup>
                          </m:sSup>
                        </m:den>
                      </m:f>
                    </m:oMath>
                  </m:oMathPara>
                </a14:m>
                <a:endParaRPr lang="en-US" dirty="0"/>
              </a:p>
              <a:p>
                <a:endParaRPr lang="en-US" dirty="0"/>
              </a:p>
              <a:p>
                <a:r>
                  <a:rPr lang="en-US" dirty="0" err="1"/>
                  <a:t>Bị</a:t>
                </a:r>
                <a:r>
                  <a:rPr lang="en-US" dirty="0"/>
                  <a:t> </a:t>
                </a:r>
                <a:r>
                  <a:rPr lang="en-US" dirty="0" err="1"/>
                  <a:t>chặn</a:t>
                </a:r>
                <a:r>
                  <a:rPr lang="en-US" dirty="0"/>
                  <a:t> </a:t>
                </a:r>
                <a:r>
                  <a:rPr lang="en-US" dirty="0" err="1"/>
                  <a:t>trong</a:t>
                </a:r>
                <a:r>
                  <a:rPr lang="en-US" dirty="0"/>
                  <a:t> </a:t>
                </a:r>
                <a:r>
                  <a:rPr lang="en-US" dirty="0" err="1"/>
                  <a:t>khoảng</a:t>
                </a:r>
                <a:r>
                  <a:rPr lang="en-US" dirty="0"/>
                  <a:t> (0,1):</a:t>
                </a:r>
              </a:p>
              <a:p>
                <a:pPr marL="114300" indent="0">
                  <a:buNone/>
                </a:pP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lim>
                        </m:limLow>
                      </m:fName>
                      <m:e>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r>
                          <a:rPr lang="en-US" i="1">
                            <a:latin typeface="Cambria Math" panose="02040503050406030204" pitchFamily="18" charset="0"/>
                            <a:ea typeface="Cambria Math" panose="02040503050406030204" pitchFamily="18" charset="0"/>
                          </a:rPr>
                          <m:t>=0</m:t>
                        </m:r>
                      </m:e>
                    </m:func>
                  </m:oMath>
                </a14:m>
                <a:r>
                  <a:rPr lang="en-US" dirty="0"/>
                  <a:t> và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lim>
                        </m:limLow>
                      </m:fName>
                      <m:e>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r>
                          <a:rPr lang="en-US" i="1">
                            <a:latin typeface="Cambria Math" panose="02040503050406030204" pitchFamily="18" charset="0"/>
                            <a:ea typeface="Cambria Math" panose="02040503050406030204" pitchFamily="18" charset="0"/>
                          </a:rPr>
                          <m:t>=1</m:t>
                        </m:r>
                      </m:e>
                    </m:func>
                  </m:oMath>
                </a14:m>
                <a:endParaRPr lang="en-US" dirty="0">
                  <a:ea typeface="Cambria Math" panose="02040503050406030204" pitchFamily="18" charset="0"/>
                </a:endParaRPr>
              </a:p>
              <a:p>
                <a:endParaRPr lang="en-US" dirty="0"/>
              </a:p>
              <a:p>
                <a:r>
                  <a:rPr lang="en-US" dirty="0" err="1"/>
                  <a:t>Đạo</a:t>
                </a:r>
                <a:r>
                  <a:rPr lang="en-US" dirty="0"/>
                  <a:t> </a:t>
                </a:r>
                <a:r>
                  <a:rPr lang="en-US" dirty="0" err="1"/>
                  <a:t>hàm</a:t>
                </a:r>
                <a:r>
                  <a:rPr lang="en-US" dirty="0"/>
                  <a:t>:</a:t>
                </a:r>
              </a:p>
              <a:p>
                <a:pPr marL="11430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ea typeface="Cambria Math" panose="02040503050406030204" pitchFamily="18" charset="0"/>
                            </a:rPr>
                            <m:t>′</m:t>
                          </m:r>
                        </m:sup>
                      </m:s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 name="Text Placeholder 2"/>
              <p:cNvSpPr>
                <a:spLocks noGrp="1" noRot="1" noChangeAspect="1" noMove="1" noResize="1" noEditPoints="1" noAdjustHandles="1" noChangeArrowheads="1" noChangeShapeType="1" noTextEdit="1"/>
              </p:cNvSpPr>
              <p:nvPr>
                <p:ph type="body" idx="1"/>
              </p:nvPr>
            </p:nvSpPr>
            <p:spPr>
              <a:xfrm>
                <a:off x="247855" y="1058635"/>
                <a:ext cx="4068964" cy="3967800"/>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4805039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1301</TotalTime>
  <Words>2863</Words>
  <Application>Microsoft Office PowerPoint</Application>
  <PresentationFormat>On-screen Show (16:9)</PresentationFormat>
  <Paragraphs>292</Paragraphs>
  <Slides>43</Slides>
  <Notes>28</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43</vt:i4>
      </vt:variant>
    </vt:vector>
  </HeadingPairs>
  <TitlesOfParts>
    <vt:vector size="48" baseType="lpstr">
      <vt:lpstr>Arial</vt:lpstr>
      <vt:lpstr>Cambria Math</vt:lpstr>
      <vt:lpstr>Wingdings</vt:lpstr>
      <vt:lpstr>Simple Light</vt:lpstr>
      <vt:lpstr>Simple Light</vt:lpstr>
      <vt:lpstr>Deep Learning Bài 1: Neural Network</vt:lpstr>
      <vt:lpstr>Giảng viên và Trợ giảng</vt:lpstr>
      <vt:lpstr>Giảng viên và Trợ giảng (hỗ trợ)</vt:lpstr>
      <vt:lpstr>Giới thiệu mentor </vt:lpstr>
      <vt:lpstr>Nội dung</vt:lpstr>
      <vt:lpstr>Phần 1: Logistic regression</vt:lpstr>
      <vt:lpstr>Phân loại nhị phân (binary classification)</vt:lpstr>
      <vt:lpstr>Thuật toán logistic regression</vt:lpstr>
      <vt:lpstr>Hàm kích hoạt sigmoid</vt:lpstr>
      <vt:lpstr>Hàm mất mát sigmoid</vt:lpstr>
      <vt:lpstr>Giải thích hàm mất mát</vt:lpstr>
      <vt:lpstr>Trường hợp nhiều lớp (class)</vt:lpstr>
      <vt:lpstr>Hàm kích hoạt softmax</vt:lpstr>
      <vt:lpstr>Mã hoá one hot</vt:lpstr>
      <vt:lpstr>Hàm mất mát Cross Entropy</vt:lpstr>
      <vt:lpstr>Phần 2: Neural Network</vt:lpstr>
      <vt:lpstr>Mạng neuron nhiều lớp (Multilayer perceptron)</vt:lpstr>
      <vt:lpstr>Tính toán đầu ra (forward propagation)</vt:lpstr>
      <vt:lpstr>Tính toán đầu ra (forward propagation)</vt:lpstr>
      <vt:lpstr>Hàm kích hoạt</vt:lpstr>
      <vt:lpstr>Huấn luyện mô hình bằng backpropagation</vt:lpstr>
      <vt:lpstr>Huấn luyện mô hình bằng backpropagation</vt:lpstr>
      <vt:lpstr>Huấn luyện mô hình bằng backpropagation</vt:lpstr>
      <vt:lpstr>Các bước thường gặp khi huấn luyện mô hình</vt:lpstr>
      <vt:lpstr>Underfit và overfit</vt:lpstr>
      <vt:lpstr>Regularization</vt:lpstr>
      <vt:lpstr>Cách chia các tập dữ liệu (splitting and cross validation)</vt:lpstr>
      <vt:lpstr>Phần 3: Tối ưu hoá (optimization) </vt:lpstr>
      <vt:lpstr>Tối ưu hoá</vt:lpstr>
      <vt:lpstr>Điểm cực tiểu (Local minima)</vt:lpstr>
      <vt:lpstr>Hàm lồi (convexity)</vt:lpstr>
      <vt:lpstr>Các cách tính gradient</vt:lpstr>
      <vt:lpstr>Quán tính (momentum)</vt:lpstr>
      <vt:lpstr>Quán tính (momentum)</vt:lpstr>
      <vt:lpstr>Adam</vt:lpstr>
      <vt:lpstr>Adam</vt:lpstr>
      <vt:lpstr>Thay đổi learning rate theo lịch trình</vt:lpstr>
      <vt:lpstr>Khởi động (warm up)</vt:lpstr>
      <vt:lpstr>Phần 1: Bài tập và thảo luận</vt:lpstr>
      <vt:lpstr>Tóm tắt</vt:lpstr>
      <vt:lpstr>Tóm tắt</vt:lpstr>
      <vt:lpstr>Thảo Luận &amp; Hỏi Đáp </vt:lpstr>
      <vt:lpstr>Learning rate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Dữ Liệu  Thực Tế với Python Bài 1.1: Lập Trình Python Cơ Bản</dc:title>
  <dc:creator>Lê Khoa</dc:creator>
  <cp:lastModifiedBy>Lê Khoa</cp:lastModifiedBy>
  <cp:revision>46</cp:revision>
  <dcterms:modified xsi:type="dcterms:W3CDTF">2022-08-19T19:21:41Z</dcterms:modified>
</cp:coreProperties>
</file>